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3" r:id="rId2"/>
    <p:sldId id="281" r:id="rId3"/>
    <p:sldId id="289" r:id="rId4"/>
    <p:sldId id="284" r:id="rId5"/>
    <p:sldId id="285" r:id="rId6"/>
    <p:sldId id="308" r:id="rId7"/>
    <p:sldId id="311" r:id="rId8"/>
    <p:sldId id="286" r:id="rId9"/>
    <p:sldId id="322" r:id="rId10"/>
    <p:sldId id="306" r:id="rId11"/>
    <p:sldId id="305" r:id="rId12"/>
    <p:sldId id="287" r:id="rId13"/>
    <p:sldId id="294" r:id="rId14"/>
    <p:sldId id="295" r:id="rId15"/>
    <p:sldId id="288" r:id="rId16"/>
    <p:sldId id="323" r:id="rId17"/>
    <p:sldId id="290" r:id="rId18"/>
    <p:sldId id="291" r:id="rId19"/>
    <p:sldId id="292" r:id="rId20"/>
    <p:sldId id="297" r:id="rId21"/>
    <p:sldId id="298" r:id="rId22"/>
    <p:sldId id="300" r:id="rId23"/>
    <p:sldId id="299" r:id="rId24"/>
    <p:sldId id="301" r:id="rId25"/>
    <p:sldId id="312" r:id="rId26"/>
    <p:sldId id="319" r:id="rId27"/>
    <p:sldId id="320" r:id="rId28"/>
    <p:sldId id="302" r:id="rId29"/>
    <p:sldId id="310" r:id="rId30"/>
    <p:sldId id="304" r:id="rId31"/>
    <p:sldId id="321" r:id="rId32"/>
    <p:sldId id="325" r:id="rId33"/>
    <p:sldId id="303" r:id="rId34"/>
    <p:sldId id="307" r:id="rId35"/>
    <p:sldId id="324" r:id="rId36"/>
    <p:sldId id="296" r:id="rId37"/>
    <p:sldId id="313" r:id="rId38"/>
    <p:sldId id="314" r:id="rId39"/>
    <p:sldId id="315" r:id="rId40"/>
    <p:sldId id="316" r:id="rId41"/>
    <p:sldId id="317" r:id="rId42"/>
    <p:sldId id="318" r:id="rId43"/>
    <p:sldId id="282" r:id="rId4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8" autoAdjust="0"/>
    <p:restoredTop sz="84988" autoAdjust="0"/>
  </p:normalViewPr>
  <p:slideViewPr>
    <p:cSldViewPr>
      <p:cViewPr varScale="1">
        <p:scale>
          <a:sx n="163" d="100"/>
          <a:sy n="163" d="100"/>
        </p:scale>
        <p:origin x="488" y="200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5D1AC-FAB0-7449-9861-CC29E5A94217}" type="datetimeFigureOut">
              <a:rPr kumimoji="1" lang="zh-CN" altLang="en-US" smtClean="0"/>
              <a:t>15/8/11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17185-D629-6442-BA86-61EFDD167D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18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"status":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,"msg": "475","data":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[{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"data":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start_time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1438589271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,"force_add_all":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end_time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1438589271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,"urls":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[{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"domain":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www.amazon.com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[{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"value": "12","key": "camp1"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"value": 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ABCD","key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 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linkcode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}]}]}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,"type":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,"id":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475}]}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67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04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nil</a:t>
            </a:r>
            <a:r>
              <a:rPr kumimoji="1" lang="zh-CN" altLang="en-US" sz="1200" dirty="0" smtClean="0"/>
              <a:t> </a:t>
            </a:r>
            <a:r>
              <a:rPr lang="zh-CN" altLang="en-US" sz="1200" dirty="0" smtClean="0"/>
              <a:t>定义某一实例对象为空值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：类为空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定义某一类为空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语言的各种数据类型的指针为空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NSNull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集合对象无法包含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作为其具体值，如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NSArray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NSSet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NSDictionary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。相应地，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值用一个特定的对象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NSNull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来表示。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NSNull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提供了一个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单一实例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用于表示对象属性中的的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值。	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66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引用计数是垃圾收集器中的早期策略。在这种方法中，堆中每个对象（不是引用）都有一个引用计数。当一个对象被创建时，且将该对象分配给一个变量，该变量计数设置为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。当任何其它变量被赋值为这个对象的引用时，计数加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= b,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引用的对象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），但当一个对象的某个引用超过了生命周期或者被设置为一个新值时，对象的引用计数减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。任何引用计数为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的对象可以被当作垃圾收集。当一个对象被垃圾收集时，它引用的任何对象计数减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kumimoji="1"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早期的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使用引用计数，现在大多数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采用对象引用遍历。对象引用遍历从一组对象开始，沿着整个对象图上的每条链接，递归确定可到达（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reachable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）的对象。如果某对象不能从这些根对象的一个（至少一个）到达，则将它作为垃圾收集。在对象遍历阶段，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必须记住哪些对象可以到达，以便删除不可到达的对象，这称为标记（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）对象。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下一步，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要删除不可到达的对象。删除时，有些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只是简单的扫描堆栈，删除未标记的未标记的对象，并释放它们的内存以生成新的对象，这叫做清除（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）。这种方法的问题在于内存会分成好多小段，而它们不足以用于新的对象，但是组合起来却很大。因此，许多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可以重新组织内存中的对象，并进行压缩（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），形成可利用的空间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17185-D629-6442-BA86-61EFDD167D75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CE68-AF87-45A6-AB94-7AA60B758F77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B12E-193A-440A-907E-80C2691B7B63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45275-1441-4A26-AB15-21011E5237DA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05824"/>
            <a:ext cx="9144000" cy="396973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693370"/>
            <a:ext cx="8244372" cy="466632"/>
          </a:xfrm>
        </p:spPr>
        <p:txBody>
          <a:bodyPr>
            <a:noAutofit/>
          </a:bodyPr>
          <a:lstStyle>
            <a:lvl1pPr algn="l">
              <a:defRPr sz="3600" b="1" baseline="0">
                <a:solidFill>
                  <a:srgbClr val="FFFFFF"/>
                </a:solidFill>
                <a:latin typeface="Segoe UI" panose="020B0502040204020203" pitchFamily="34" charset="0"/>
                <a:ea typeface="Meiryo UI" panose="020B0604030504040204" pitchFamily="34" charset="-128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 Subject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2738105"/>
            <a:ext cx="6400800" cy="401695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9478F-0154-4FE9-8B92-EB4E96F9DF2E}" type="datetime1">
              <a:rPr lang="en-US" altLang="zh-CN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7980" y="4767263"/>
            <a:ext cx="3608040" cy="2738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19801" y="4767513"/>
            <a:ext cx="1730252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457201" y="1111752"/>
            <a:ext cx="5439217" cy="23763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kumimoji="1" lang="en-US" altLang="zh-CN" dirty="0" smtClean="0"/>
              <a:t>Enter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0053" y="4443958"/>
            <a:ext cx="1041400" cy="65006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内容占位符 14"/>
          <p:cNvSpPr>
            <a:spLocks noGrp="1"/>
          </p:cNvSpPr>
          <p:nvPr>
            <p:ph sz="quarter" idx="14" hasCustomPrompt="1"/>
          </p:nvPr>
        </p:nvSpPr>
        <p:spPr>
          <a:xfrm>
            <a:off x="457200" y="2204238"/>
            <a:ext cx="8244372" cy="237638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kumimoji="1" lang="en-US" altLang="zh-CN" dirty="0" smtClean="0"/>
              <a:t>Enter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 Team Mission Or Your Product Definition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280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3" y="-1592"/>
            <a:ext cx="7847999" cy="62100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en-US" sz="3600" kern="1200" dirty="0">
                <a:solidFill>
                  <a:srgbClr val="00A600"/>
                </a:solidFill>
                <a:latin typeface="Segoe Media Center Light"/>
                <a:ea typeface="+mn-ea"/>
                <a:cs typeface="Segoe Media Center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E82A-AA59-453C-81CD-EFE1CF1A0918}" type="datetime1">
              <a:rPr lang="en-US" altLang="zh-CN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7980" y="4767263"/>
            <a:ext cx="3604220" cy="273844"/>
          </a:xfrm>
        </p:spPr>
        <p:txBody>
          <a:bodyPr/>
          <a:lstStyle/>
          <a:p>
            <a:r>
              <a:rPr lang="en-US" dirty="0" smtClean="0"/>
              <a:t>Copyright © 2015 MoboTap Inc.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9D54-7678-B24A-9FEA-16F9E64496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592"/>
            <a:ext cx="831272" cy="623454"/>
          </a:xfrm>
          <a:prstGeom prst="rect">
            <a:avLst/>
          </a:prstGeom>
          <a:solidFill>
            <a:srgbClr val="00A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1850" y="726281"/>
            <a:ext cx="7854950" cy="3954066"/>
          </a:xfrm>
        </p:spPr>
        <p:txBody>
          <a:bodyPr/>
          <a:lstStyle>
            <a:lvl1pPr marL="0" indent="0">
              <a:buNone/>
              <a:defRPr>
                <a:solidFill>
                  <a:srgbClr val="00A600"/>
                </a:solidFill>
                <a:latin typeface="Segoe Media Center Light"/>
                <a:cs typeface="Segoe Media Center Light"/>
              </a:defRPr>
            </a:lvl1pPr>
            <a:lvl2pPr marL="285750" indent="-285750">
              <a:defRPr sz="2400">
                <a:solidFill>
                  <a:srgbClr val="929292"/>
                </a:solidFill>
                <a:latin typeface="Segoe Media Center Light"/>
                <a:cs typeface="Segoe Media Center Light"/>
              </a:defRPr>
            </a:lvl2pPr>
            <a:lvl3pPr marL="530225" indent="-228600">
              <a:defRPr sz="2000">
                <a:solidFill>
                  <a:srgbClr val="929292"/>
                </a:solidFill>
                <a:latin typeface="Segoe Media Center Light"/>
                <a:cs typeface="Segoe Media Center Light"/>
              </a:defRPr>
            </a:lvl3pPr>
            <a:lvl4pPr marL="812800" indent="-228600" defTabSz="885825">
              <a:defRPr sz="1800">
                <a:solidFill>
                  <a:srgbClr val="929292"/>
                </a:solidFill>
                <a:latin typeface="Segoe Media Center Light"/>
                <a:cs typeface="Segoe Media Center Light"/>
              </a:defRPr>
            </a:lvl4pPr>
            <a:lvl5pPr marL="1077913" indent="-228600">
              <a:defRPr sz="1800">
                <a:solidFill>
                  <a:srgbClr val="929292"/>
                </a:solidFill>
                <a:latin typeface="Segoe Media Center Light"/>
                <a:cs typeface="Segoe Media Center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5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E45C-F10D-4FAB-AF93-E41992027274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72678-76A1-4FF1-A5C7-45420F46BA0A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15B6E-8516-4DE6-843C-0743C3D46C37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A86C7-4C9F-49BE-9C37-20C22E3837BA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6567-56FC-4783-A3A4-6DB2F35B9DEE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C30E-4384-4874-AFB1-4C6C23967357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8FB5-3BAE-4480-8316-500293AFE676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4D07-524D-442D-82BD-2D702CA95343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60701-258D-404B-A90B-91FC88713B93}" type="datetime1">
              <a:rPr lang="en-US" altLang="zh-CN" smtClean="0"/>
              <a:t>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Copyright © 2015 MoboTap Inc. All Rights Reserved.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hyperlink" Target="http://172.16.7.101/dop/ios/push/message.json?os=ios&amp;pn=com.dolphin.browser.iphone&amp;lc=en_US&amp;appvc=500&amp;msgid=0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tiff"/><Relationship Id="rId3" Type="http://schemas.openxmlformats.org/officeDocument/2006/relationships/image" Target="../media/image4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tiff"/><Relationship Id="rId3" Type="http://schemas.openxmlformats.org/officeDocument/2006/relationships/image" Target="../media/image4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Objective-C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Liang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类的继承和接口实现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97423" y="1353176"/>
            <a:ext cx="6388100" cy="812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66" y="2899745"/>
            <a:ext cx="5588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类的创建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Java</a:t>
            </a:r>
            <a:endParaRPr kumimoji="1" lang="zh-CN" altLang="en-US" sz="2000" dirty="0" smtClean="0"/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/>
              <a:t>通过</a:t>
            </a:r>
            <a:r>
              <a:rPr kumimoji="1" lang="en-US" altLang="zh-CN" sz="1200" dirty="0"/>
              <a:t>new</a:t>
            </a:r>
            <a:r>
              <a:rPr kumimoji="1" lang="zh-CN" altLang="en-US" sz="1200" dirty="0"/>
              <a:t>关键字创建一个</a:t>
            </a:r>
            <a:r>
              <a:rPr kumimoji="1" lang="zh-CN" altLang="en-US" sz="1200" dirty="0" smtClean="0"/>
              <a:t>类</a:t>
            </a:r>
            <a:r>
              <a:rPr kumimoji="1" lang="en-US" altLang="zh-CN" sz="1200" dirty="0" err="1"/>
              <a:t>ClassName</a:t>
            </a:r>
            <a:r>
              <a:rPr kumimoji="1" lang="zh-CN" altLang="en-US" sz="1200" dirty="0"/>
              <a:t> 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object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=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new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err="1" smtClean="0"/>
              <a:t>ClassName</a:t>
            </a:r>
            <a:r>
              <a:rPr kumimoji="1" lang="en-US" altLang="zh-CN" sz="1200" dirty="0" smtClean="0"/>
              <a:t>(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);</a:t>
            </a:r>
            <a:endParaRPr kumimoji="1" lang="zh-CN" altLang="en-US" sz="1200" dirty="0"/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构造方法可以重载</a:t>
            </a:r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可以创建内部类</a:t>
            </a:r>
            <a:endParaRPr kumimoji="1" lang="zh-CN" altLang="en-US" sz="1200" dirty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/>
              <a:t>Objc</a:t>
            </a:r>
            <a:r>
              <a:rPr kumimoji="1" lang="zh-CN" altLang="en-US" sz="2000" dirty="0" smtClean="0"/>
              <a:t> </a:t>
            </a:r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也可以通过</a:t>
            </a:r>
            <a:r>
              <a:rPr kumimoji="1" lang="en-US" altLang="zh-CN" sz="1200" dirty="0" smtClean="0"/>
              <a:t>new</a:t>
            </a:r>
            <a:r>
              <a:rPr kumimoji="1" lang="zh-CN" altLang="en-US" sz="1200" dirty="0" smtClean="0"/>
              <a:t>关键字创建一个类</a:t>
            </a:r>
            <a:r>
              <a:rPr kumimoji="1" lang="en-US" altLang="zh-CN" sz="1200" dirty="0" err="1" smtClean="0"/>
              <a:t>ClassName</a:t>
            </a:r>
            <a:r>
              <a:rPr kumimoji="1" lang="zh-CN" altLang="en-US" sz="1200" dirty="0" smtClean="0"/>
              <a:t> *</a:t>
            </a:r>
            <a:r>
              <a:rPr kumimoji="1" lang="en-US" altLang="zh-CN" sz="1200" dirty="0" smtClean="0"/>
              <a:t>object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=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[</a:t>
            </a:r>
            <a:r>
              <a:rPr kumimoji="1" lang="en-US" altLang="zh-CN" sz="1200" dirty="0" err="1" smtClean="0"/>
              <a:t>ClassName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new];</a:t>
            </a:r>
            <a:endParaRPr kumimoji="1" lang="zh-CN" altLang="en-US" sz="1200" dirty="0" smtClean="0"/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目前使用普遍的是  </a:t>
            </a:r>
            <a:r>
              <a:rPr kumimoji="1" lang="en-US" altLang="zh-CN" sz="1200" dirty="0" err="1"/>
              <a:t>ClassName</a:t>
            </a:r>
            <a:r>
              <a:rPr kumimoji="1" lang="zh-CN" altLang="en-US" sz="1200" dirty="0"/>
              <a:t> *</a:t>
            </a:r>
            <a:r>
              <a:rPr kumimoji="1" lang="en-US" altLang="zh-CN" sz="1200" dirty="0"/>
              <a:t>object</a:t>
            </a:r>
            <a:r>
              <a:rPr kumimoji="1" lang="zh-CN" altLang="en-US" sz="1200" dirty="0"/>
              <a:t> </a:t>
            </a:r>
            <a:r>
              <a:rPr kumimoji="1" lang="en-US" altLang="zh-CN" sz="1200" dirty="0" smtClean="0"/>
              <a:t>=[[</a:t>
            </a:r>
            <a:r>
              <a:rPr kumimoji="1" lang="en-US" altLang="zh-CN" sz="1200" dirty="0" err="1"/>
              <a:t>ClassName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 smtClean="0"/>
              <a:t>alloc</a:t>
            </a:r>
            <a:r>
              <a:rPr kumimoji="1" lang="en-US" altLang="zh-CN" sz="1200" dirty="0" smtClean="0"/>
              <a:t>]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err="1" smtClean="0"/>
              <a:t>init</a:t>
            </a:r>
            <a:r>
              <a:rPr kumimoji="1" lang="en-US" altLang="zh-CN" sz="1200" dirty="0" smtClean="0"/>
              <a:t>];</a:t>
            </a:r>
            <a:endParaRPr kumimoji="1" lang="zh-CN" altLang="en-US" sz="1200" dirty="0"/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为了使用多种</a:t>
            </a:r>
            <a:r>
              <a:rPr kumimoji="1" lang="en-US" altLang="zh-CN" sz="1200" dirty="0" err="1" smtClean="0"/>
              <a:t>init</a:t>
            </a:r>
            <a:r>
              <a:rPr kumimoji="1" lang="zh-CN" altLang="en-US" sz="1200" dirty="0" smtClean="0"/>
              <a:t>方法，也就是</a:t>
            </a:r>
            <a:r>
              <a:rPr kumimoji="1" lang="en-US" altLang="zh-CN" sz="1200" dirty="0" smtClean="0"/>
              <a:t>java</a:t>
            </a:r>
            <a:r>
              <a:rPr kumimoji="1" lang="zh-CN" altLang="en-US" sz="1200" dirty="0" smtClean="0"/>
              <a:t>中的构造方法重载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90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类和</a:t>
            </a:r>
            <a:r>
              <a:rPr kumimoji="1" lang="en-US" altLang="zh-CN" dirty="0" err="1" smtClean="0"/>
              <a:t>NSObject</a:t>
            </a:r>
            <a:r>
              <a:rPr kumimoji="1" lang="zh-CN" altLang="en-US" dirty="0" smtClean="0"/>
              <a:t>类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/>
              <a:t>Object</a:t>
            </a:r>
            <a:r>
              <a:rPr lang="zh-CN" altLang="en-US" sz="2000" dirty="0"/>
              <a:t>类是所有</a:t>
            </a:r>
            <a:r>
              <a:rPr lang="en-US" altLang="zh-CN" sz="2000" dirty="0"/>
              <a:t>Java</a:t>
            </a:r>
            <a:r>
              <a:rPr lang="zh-CN" altLang="en-US" sz="2000" dirty="0"/>
              <a:t>类的祖先。每个类都使用 </a:t>
            </a:r>
            <a:r>
              <a:rPr lang="en-US" altLang="zh-CN" sz="2000" dirty="0"/>
              <a:t>Object </a:t>
            </a:r>
            <a:r>
              <a:rPr lang="zh-CN" altLang="en-US" sz="2000" dirty="0"/>
              <a:t>作为超类。所有对象（包括</a:t>
            </a:r>
            <a:r>
              <a:rPr lang="zh-CN" altLang="en-US" sz="2000" dirty="0" smtClean="0"/>
              <a:t>数组</a:t>
            </a:r>
            <a:r>
              <a:rPr lang="zh-CN" altLang="en-US" sz="2000" dirty="0"/>
              <a:t>）都实现这个类的方法</a:t>
            </a:r>
            <a:r>
              <a:rPr lang="zh-CN" altLang="en-US" sz="2000" dirty="0" smtClean="0"/>
              <a:t>。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/>
              <a:t>在不明确给出超类的情况下，</a:t>
            </a:r>
            <a:r>
              <a:rPr lang="en-US" altLang="zh-CN" sz="2000" dirty="0"/>
              <a:t>Java</a:t>
            </a:r>
            <a:r>
              <a:rPr lang="zh-CN" altLang="en-US" sz="2000" dirty="0"/>
              <a:t>会自动把</a:t>
            </a:r>
            <a:r>
              <a:rPr lang="en-US" altLang="zh-CN" sz="2000" dirty="0"/>
              <a:t>Object</a:t>
            </a:r>
            <a:r>
              <a:rPr lang="zh-CN" altLang="en-US" sz="2000" dirty="0"/>
              <a:t>作为要定义类的</a:t>
            </a:r>
            <a:r>
              <a:rPr lang="zh-CN" altLang="en-US" sz="2000" dirty="0" smtClean="0"/>
              <a:t>超类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/>
              <a:t>类似的，</a:t>
            </a:r>
            <a:r>
              <a:rPr lang="en-US" altLang="zh-CN" sz="2000" dirty="0" err="1" smtClean="0"/>
              <a:t>objc</a:t>
            </a:r>
            <a:r>
              <a:rPr lang="zh-CN" altLang="en-US" sz="2000" dirty="0" smtClean="0"/>
              <a:t>中也有同样的类，</a:t>
            </a:r>
            <a:r>
              <a:rPr lang="en-US" altLang="zh-CN" sz="2000" dirty="0" err="1" smtClean="0"/>
              <a:t>NSObject</a:t>
            </a:r>
            <a:r>
              <a:rPr lang="zh-CN" altLang="en-US" sz="2000" dirty="0" smtClean="0"/>
              <a:t>，绝大部分的类都继承自</a:t>
            </a:r>
            <a:r>
              <a:rPr lang="en-US" altLang="zh-CN" sz="2000" dirty="0" err="1" smtClean="0"/>
              <a:t>NSObject</a:t>
            </a:r>
            <a:r>
              <a:rPr lang="zh-CN" altLang="en-US" sz="2000" dirty="0" smtClean="0"/>
              <a:t>类。类似的</a:t>
            </a:r>
            <a:r>
              <a:rPr lang="en-US" altLang="zh-CN" sz="2000" dirty="0" err="1" smtClean="0"/>
              <a:t>NSObject</a:t>
            </a:r>
            <a:r>
              <a:rPr lang="zh-CN" altLang="en-US" sz="2000" dirty="0" smtClean="0"/>
              <a:t>类中定义了一些通用的方法。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err="1" smtClean="0"/>
              <a:t>alloc</a:t>
            </a:r>
            <a:r>
              <a:rPr lang="zh-CN" altLang="en-US" sz="2000" dirty="0" smtClean="0"/>
              <a:t>  </a:t>
            </a:r>
            <a:r>
              <a:rPr lang="en-US" altLang="zh-CN" sz="2000" dirty="0" err="1" smtClean="0"/>
              <a:t>init</a:t>
            </a:r>
            <a:r>
              <a:rPr lang="zh-CN" altLang="en-US" sz="2000" dirty="0" smtClean="0"/>
              <a:t>  </a:t>
            </a:r>
            <a:r>
              <a:rPr lang="en-US" altLang="zh-CN" sz="2000" dirty="0" err="1" smtClean="0"/>
              <a:t>dealloc</a:t>
            </a:r>
            <a:r>
              <a:rPr lang="zh-CN" altLang="en-US" sz="2000" dirty="0" smtClean="0"/>
              <a:t>等方法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继承关系和接口实现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Java</a:t>
            </a:r>
            <a:r>
              <a:rPr kumimoji="1" lang="zh-CN" altLang="en-US" sz="2000" dirty="0" smtClean="0"/>
              <a:t>使用</a:t>
            </a:r>
            <a:r>
              <a:rPr kumimoji="1" lang="en-US" altLang="zh-CN" sz="2000" dirty="0" smtClean="0"/>
              <a:t>extends</a:t>
            </a:r>
            <a:r>
              <a:rPr kumimoji="1" lang="zh-CN" altLang="en-US" sz="2000" dirty="0" smtClean="0"/>
              <a:t>关键字来继承某个类，使用</a:t>
            </a:r>
            <a:r>
              <a:rPr kumimoji="1" lang="en-US" altLang="zh-CN" sz="2000" dirty="0" smtClean="0"/>
              <a:t>implements</a:t>
            </a:r>
            <a:r>
              <a:rPr kumimoji="1" lang="zh-CN" altLang="en-US" sz="2000" dirty="0" smtClean="0"/>
              <a:t>关键字来实现某个接口</a:t>
            </a:r>
          </a:p>
          <a:p>
            <a:pPr marL="628650" lvl="1" indent="-342900">
              <a:buFont typeface="Arial" charset="0"/>
              <a:buChar char="•"/>
            </a:pPr>
            <a:r>
              <a:rPr kumimoji="1" lang="en-US" altLang="zh-CN" sz="1200" dirty="0" smtClean="0"/>
              <a:t>java</a:t>
            </a:r>
            <a:r>
              <a:rPr kumimoji="1" lang="zh-CN" altLang="en-US" sz="1200" dirty="0" smtClean="0"/>
              <a:t>可以通过</a:t>
            </a:r>
            <a:r>
              <a:rPr kumimoji="1" lang="en-US" altLang="zh-CN" sz="1200" dirty="0" smtClean="0"/>
              <a:t>implements</a:t>
            </a:r>
            <a:r>
              <a:rPr kumimoji="1" lang="zh-CN" altLang="en-US" sz="1200" dirty="0" smtClean="0"/>
              <a:t>多个接口来实现多继承的功能</a:t>
            </a:r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继承某个类后有了该类的所有方法，</a:t>
            </a:r>
            <a:r>
              <a:rPr lang="zh-CN" altLang="en-US" sz="1200" dirty="0"/>
              <a:t>实现接口的非抽象类必须要实现该接口的所有方法。抽象类可以不用实现</a:t>
            </a:r>
            <a:r>
              <a:rPr kumimoji="1" lang="zh-CN" altLang="en-US" sz="1200" dirty="0" smtClean="0"/>
              <a:t>。</a:t>
            </a:r>
          </a:p>
          <a:p>
            <a:pPr marL="628650" lvl="1" indent="-342900">
              <a:buFont typeface="Arial" charset="0"/>
              <a:buChar char="•"/>
            </a:pPr>
            <a:r>
              <a:rPr kumimoji="1" lang="zh-CN" altLang="en-US" sz="1200" dirty="0" smtClean="0"/>
              <a:t>不能同时</a:t>
            </a:r>
            <a:r>
              <a:rPr kumimoji="1" lang="en-US" altLang="zh-CN" sz="1200" dirty="0" smtClean="0"/>
              <a:t>extends</a:t>
            </a:r>
            <a:r>
              <a:rPr kumimoji="1" lang="zh-CN" altLang="en-US" sz="1200" dirty="0" smtClean="0"/>
              <a:t>多个类</a:t>
            </a:r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5637"/>
            <a:ext cx="9144000" cy="2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继承关系和接口实现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/>
              <a:t>Objc</a:t>
            </a:r>
            <a:r>
              <a:rPr kumimoji="1" lang="zh-CN" altLang="en-US" sz="2000" dirty="0"/>
              <a:t>使用“：”来实现继承功能，使用“</a:t>
            </a:r>
            <a:r>
              <a:rPr kumimoji="1" lang="en-US" altLang="zh-CN" sz="2000" dirty="0"/>
              <a:t>&lt;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&gt;</a:t>
            </a:r>
            <a:r>
              <a:rPr kumimoji="1" lang="zh-CN" altLang="en-US" sz="2000" dirty="0"/>
              <a:t>”来实现协议（也就是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中的接口）</a:t>
            </a:r>
          </a:p>
          <a:p>
            <a:pPr marL="628650" lvl="1" indent="-342900">
              <a:buFont typeface="Arial" charset="0"/>
              <a:buChar char="•"/>
            </a:pPr>
            <a:r>
              <a:rPr kumimoji="1" lang="en-US" altLang="zh-CN" sz="1200" dirty="0" err="1"/>
              <a:t>objc</a:t>
            </a:r>
            <a:r>
              <a:rPr kumimoji="1" lang="zh-CN" altLang="en-US" sz="1200" dirty="0"/>
              <a:t>通过</a:t>
            </a:r>
            <a:r>
              <a:rPr lang="en-US" altLang="zh-CN" sz="1200" dirty="0"/>
              <a:t>Categories</a:t>
            </a:r>
            <a:r>
              <a:rPr lang="zh-CN" altLang="en-US" sz="1200" dirty="0"/>
              <a:t>和</a:t>
            </a:r>
            <a:r>
              <a:rPr lang="en-US" altLang="zh-CN" sz="1200" dirty="0"/>
              <a:t>Protocols</a:t>
            </a:r>
            <a:r>
              <a:rPr lang="zh-CN" altLang="en-US" sz="1200" dirty="0"/>
              <a:t>来提供多继承。</a:t>
            </a:r>
          </a:p>
          <a:p>
            <a:pPr marL="628650" lvl="1" indent="-342900">
              <a:buFont typeface="Arial" charset="0"/>
              <a:buChar char="•"/>
            </a:pPr>
            <a:r>
              <a:rPr lang="en-US" altLang="zh-CN" sz="1200" dirty="0" smtClean="0"/>
              <a:t>Categories</a:t>
            </a:r>
            <a:r>
              <a:rPr lang="zh-CN" altLang="en-US" sz="1200" dirty="0" smtClean="0"/>
              <a:t>（类别）：向</a:t>
            </a:r>
            <a:r>
              <a:rPr lang="zh-CN" altLang="en-US" sz="1200" dirty="0"/>
              <a:t>已存在的类添加方法从而达到扩展已有类的</a:t>
            </a:r>
            <a:r>
              <a:rPr lang="zh-CN" altLang="en-US" sz="1200" dirty="0" smtClean="0"/>
              <a:t>目的（不能添加成员变量）。</a:t>
            </a:r>
          </a:p>
          <a:p>
            <a:pPr marL="628650" lvl="1" indent="-342900">
              <a:buFont typeface="Arial" charset="0"/>
              <a:buChar char="•"/>
            </a:pPr>
            <a:r>
              <a:rPr lang="en-US" altLang="zh-CN" sz="1200" dirty="0" smtClean="0"/>
              <a:t>Protocols</a:t>
            </a:r>
            <a:r>
              <a:rPr lang="zh-CN" altLang="en-US" sz="1200" dirty="0" smtClean="0"/>
              <a:t>（协议）：类似于</a:t>
            </a:r>
            <a:r>
              <a:rPr lang="en-US" altLang="zh-CN" sz="1200" dirty="0" smtClean="0"/>
              <a:t>java</a:t>
            </a:r>
            <a:r>
              <a:rPr lang="zh-CN" altLang="en-US" sz="1200" dirty="0" smtClean="0"/>
              <a:t>中的接口。其中的方法分为</a:t>
            </a:r>
            <a:r>
              <a:rPr lang="en-US" altLang="zh-CN" sz="1200" dirty="0" smtClean="0"/>
              <a:t>require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optional</a:t>
            </a:r>
            <a:r>
              <a:rPr lang="zh-CN" altLang="en-US" sz="1200" dirty="0" smtClean="0"/>
              <a:t>，并不一定要实现协议中定义的所有方法。</a:t>
            </a:r>
          </a:p>
          <a:p>
            <a:endParaRPr kumimoji="1" lang="zh-CN" altLang="en-US" sz="1200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83718"/>
            <a:ext cx="6553200" cy="279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5806"/>
            <a:ext cx="4352709" cy="13314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09" y="2610715"/>
            <a:ext cx="4909991" cy="21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6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方法调用和消息发送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831850" y="705916"/>
            <a:ext cx="7854950" cy="3954066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Java</a:t>
            </a:r>
            <a:r>
              <a:rPr kumimoji="1" lang="zh-CN" altLang="en-US" sz="2000" dirty="0" smtClean="0"/>
              <a:t>中：方法调用</a:t>
            </a:r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endParaRPr kumimoji="1" lang="zh-CN" altLang="en-US" sz="2000" dirty="0"/>
          </a:p>
          <a:p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/>
              <a:t>Objc</a:t>
            </a:r>
            <a:r>
              <a:rPr kumimoji="1" lang="zh-CN" altLang="en-US" sz="2000" dirty="0" smtClean="0"/>
              <a:t>中：向对象发送消息</a:t>
            </a:r>
          </a:p>
          <a:p>
            <a:endParaRPr kumimoji="1" lang="zh-CN" altLang="en-US" sz="2000" dirty="0"/>
          </a:p>
          <a:p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22365"/>
            <a:ext cx="6426200" cy="546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29657"/>
            <a:ext cx="4800600" cy="50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123057"/>
            <a:ext cx="5372100" cy="812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61097"/>
            <a:ext cx="624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方法的声明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5616" y="1059582"/>
            <a:ext cx="5616624" cy="254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31092"/>
            <a:ext cx="77470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2" y="4345842"/>
            <a:ext cx="8781216" cy="2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数组与集合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>
                <a:latin typeface="+mn-ea"/>
              </a:rPr>
              <a:t>Java</a:t>
            </a:r>
            <a:r>
              <a:rPr kumimoji="1" lang="zh-CN" altLang="en-US" sz="2000" dirty="0" smtClean="0">
                <a:latin typeface="+mn-ea"/>
              </a:rPr>
              <a:t>中使用数组和集合来存储对象，如</a:t>
            </a:r>
            <a:r>
              <a:rPr kumimoji="1" lang="en-US" altLang="zh-CN" sz="2000" dirty="0" smtClean="0">
                <a:latin typeface="+mn-ea"/>
              </a:rPr>
              <a:t>List</a:t>
            </a:r>
            <a:r>
              <a:rPr kumimoji="1" lang="zh-CN" altLang="en-US" sz="2000" dirty="0" smtClean="0">
                <a:latin typeface="+mn-ea"/>
              </a:rPr>
              <a:t>，</a:t>
            </a:r>
            <a:r>
              <a:rPr kumimoji="1" lang="en-US" altLang="zh-CN" sz="2000" dirty="0" smtClean="0">
                <a:latin typeface="+mn-ea"/>
              </a:rPr>
              <a:t>Map</a:t>
            </a:r>
            <a:r>
              <a:rPr kumimoji="1" lang="zh-CN" altLang="en-US" sz="2000" dirty="0" smtClean="0">
                <a:latin typeface="+mn-ea"/>
              </a:rPr>
              <a:t>，</a:t>
            </a:r>
            <a:r>
              <a:rPr kumimoji="1" lang="en-US" altLang="zh-CN" sz="2000" dirty="0" smtClean="0">
                <a:latin typeface="+mn-ea"/>
              </a:rPr>
              <a:t>Set</a:t>
            </a:r>
            <a:r>
              <a:rPr kumimoji="1" lang="zh-CN" altLang="en-US" sz="2000" dirty="0" smtClean="0">
                <a:latin typeface="+mn-ea"/>
              </a:rPr>
              <a:t>集合等等。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latin typeface="+mn-ea"/>
              </a:rPr>
              <a:t>可以添加、删除对象，同一个集合必须存储相同种类的对象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latin typeface="+mn-ea"/>
              </a:rPr>
              <a:t>可以指定集合中要存储的对象的类型如：</a:t>
            </a:r>
            <a:r>
              <a:rPr lang="en-US" altLang="zh-CN" sz="2000" dirty="0" smtClean="0"/>
              <a:t>List&lt;</a:t>
            </a:r>
            <a:r>
              <a:rPr lang="en-US" altLang="zh-CN" sz="2000" dirty="0" err="1" smtClean="0"/>
              <a:t>QueryAppenderRule</a:t>
            </a:r>
            <a:r>
              <a:rPr lang="en-US" altLang="zh-CN" sz="2000" dirty="0"/>
              <a:t>&gt;</a:t>
            </a:r>
            <a:endParaRPr kumimoji="1" lang="zh-CN" altLang="en-US" sz="2000" dirty="0" smtClean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>
                <a:latin typeface="+mn-ea"/>
              </a:rPr>
              <a:t>Objc</a:t>
            </a:r>
            <a:r>
              <a:rPr kumimoji="1" lang="zh-CN" altLang="en-US" sz="2000" dirty="0" smtClean="0">
                <a:latin typeface="+mn-ea"/>
              </a:rPr>
              <a:t>中也有相对应的数据结构。如</a:t>
            </a:r>
            <a:r>
              <a:rPr kumimoji="1" lang="en-US" altLang="zh-CN" sz="2000" dirty="0" err="1" smtClean="0">
                <a:latin typeface="+mn-ea"/>
              </a:rPr>
              <a:t>NSArrary</a:t>
            </a:r>
            <a:r>
              <a:rPr kumimoji="1" lang="zh-CN" altLang="en-US" sz="2000" dirty="0" smtClean="0">
                <a:latin typeface="+mn-ea"/>
              </a:rPr>
              <a:t>、</a:t>
            </a:r>
            <a:r>
              <a:rPr kumimoji="1" lang="en-US" altLang="zh-CN" sz="2000" dirty="0" err="1" smtClean="0">
                <a:latin typeface="+mn-ea"/>
              </a:rPr>
              <a:t>NSMutableArray</a:t>
            </a:r>
            <a:r>
              <a:rPr kumimoji="1" lang="zh-CN" altLang="en-US" sz="2000" dirty="0" smtClean="0">
                <a:latin typeface="+mn-ea"/>
              </a:rPr>
              <a:t>对应</a:t>
            </a:r>
            <a:r>
              <a:rPr kumimoji="1" lang="en-US" altLang="zh-CN" sz="2000" dirty="0" smtClean="0">
                <a:latin typeface="+mn-ea"/>
              </a:rPr>
              <a:t>java</a:t>
            </a:r>
            <a:r>
              <a:rPr kumimoji="1" lang="zh-CN" altLang="en-US" sz="2000" dirty="0" smtClean="0">
                <a:latin typeface="+mn-ea"/>
              </a:rPr>
              <a:t>中的</a:t>
            </a:r>
            <a:r>
              <a:rPr kumimoji="1" lang="en-US" altLang="zh-CN" sz="2000" dirty="0" smtClean="0">
                <a:latin typeface="+mn-ea"/>
              </a:rPr>
              <a:t>List</a:t>
            </a:r>
            <a:r>
              <a:rPr kumimoji="1" lang="zh-CN" altLang="en-US" sz="2000" dirty="0" smtClean="0">
                <a:latin typeface="+mn-ea"/>
              </a:rPr>
              <a:t>集合。</a:t>
            </a:r>
            <a:r>
              <a:rPr kumimoji="1" lang="en-US" altLang="zh-CN" sz="2000" dirty="0" err="1" smtClean="0">
                <a:latin typeface="+mn-ea"/>
              </a:rPr>
              <a:t>NSSet</a:t>
            </a:r>
            <a:r>
              <a:rPr kumimoji="1" lang="zh-CN" altLang="en-US" sz="2000" dirty="0" smtClean="0">
                <a:latin typeface="+mn-ea"/>
              </a:rPr>
              <a:t>、</a:t>
            </a:r>
            <a:r>
              <a:rPr kumimoji="1" lang="en-US" altLang="zh-CN" sz="2000" dirty="0" err="1" smtClean="0">
                <a:latin typeface="+mn-ea"/>
              </a:rPr>
              <a:t>NSMutableSet</a:t>
            </a:r>
            <a:r>
              <a:rPr kumimoji="1" lang="zh-CN" altLang="en-US" sz="2000" dirty="0" smtClean="0">
                <a:latin typeface="+mn-ea"/>
              </a:rPr>
              <a:t>对应</a:t>
            </a:r>
            <a:r>
              <a:rPr kumimoji="1" lang="en-US" altLang="zh-CN" sz="2000" dirty="0" smtClean="0">
                <a:latin typeface="+mn-ea"/>
              </a:rPr>
              <a:t>java</a:t>
            </a:r>
            <a:r>
              <a:rPr kumimoji="1" lang="zh-CN" altLang="en-US" sz="2000" dirty="0" smtClean="0">
                <a:latin typeface="+mn-ea"/>
              </a:rPr>
              <a:t>中的</a:t>
            </a:r>
            <a:r>
              <a:rPr kumimoji="1" lang="en-US" altLang="zh-CN" sz="2000" dirty="0" smtClean="0">
                <a:latin typeface="+mn-ea"/>
              </a:rPr>
              <a:t>Set</a:t>
            </a:r>
            <a:r>
              <a:rPr kumimoji="1" lang="zh-CN" altLang="en-US" sz="2000" dirty="0" smtClean="0">
                <a:latin typeface="+mn-ea"/>
              </a:rPr>
              <a:t>集合；</a:t>
            </a:r>
            <a:r>
              <a:rPr kumimoji="1" lang="en-US" altLang="zh-CN" sz="2000" dirty="0" err="1" smtClean="0">
                <a:latin typeface="+mn-ea"/>
              </a:rPr>
              <a:t>NSDictionary</a:t>
            </a:r>
            <a:r>
              <a:rPr kumimoji="1" lang="zh-CN" altLang="en-US" sz="2000" dirty="0" smtClean="0">
                <a:latin typeface="+mn-ea"/>
              </a:rPr>
              <a:t>、</a:t>
            </a:r>
            <a:r>
              <a:rPr kumimoji="1" lang="en-US" altLang="zh-CN" sz="2000" dirty="0" err="1" smtClean="0">
                <a:latin typeface="+mn-ea"/>
              </a:rPr>
              <a:t>NSMutableDictionary</a:t>
            </a:r>
            <a:r>
              <a:rPr kumimoji="1" lang="zh-CN" altLang="en-US" sz="2000" dirty="0" smtClean="0">
                <a:latin typeface="+mn-ea"/>
              </a:rPr>
              <a:t>对应</a:t>
            </a:r>
            <a:r>
              <a:rPr kumimoji="1" lang="en-US" altLang="zh-CN" sz="2000" dirty="0" smtClean="0">
                <a:latin typeface="+mn-ea"/>
              </a:rPr>
              <a:t>java</a:t>
            </a:r>
            <a:r>
              <a:rPr kumimoji="1" lang="zh-CN" altLang="en-US" sz="2000" dirty="0" smtClean="0">
                <a:latin typeface="+mn-ea"/>
              </a:rPr>
              <a:t>中的</a:t>
            </a:r>
            <a:r>
              <a:rPr kumimoji="1" lang="en-US" altLang="zh-CN" sz="2000" dirty="0" smtClean="0">
                <a:latin typeface="+mn-ea"/>
              </a:rPr>
              <a:t>Map</a:t>
            </a:r>
            <a:r>
              <a:rPr kumimoji="1" lang="zh-CN" altLang="en-US" sz="2000" dirty="0" smtClean="0">
                <a:latin typeface="+mn-ea"/>
              </a:rPr>
              <a:t>集合。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>
                <a:latin typeface="+mn-ea"/>
              </a:rPr>
              <a:t>NSMutable</a:t>
            </a:r>
            <a:r>
              <a:rPr kumimoji="1" lang="zh-CN" altLang="en-US" sz="2000" dirty="0" smtClean="0">
                <a:latin typeface="+mn-ea"/>
              </a:rPr>
              <a:t>***的数组和集合才可以进行添加和删除对象的操作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>
                <a:latin typeface="+mn-ea"/>
              </a:rPr>
              <a:t>同一个集合中可以存储不同种类的对象</a:t>
            </a:r>
          </a:p>
        </p:txBody>
      </p:sp>
    </p:spTree>
    <p:extLst>
      <p:ext uri="{BB962C8B-B14F-4D97-AF65-F5344CB8AC3E}">
        <p14:creationId xmlns:p14="http://schemas.microsoft.com/office/powerpoint/2010/main" val="3600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数组与集合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2015 </a:t>
            </a:r>
            <a:r>
              <a:rPr lang="en-US" dirty="0" err="1" smtClean="0"/>
              <a:t>MoboTap</a:t>
            </a:r>
            <a:r>
              <a:rPr lang="en-US" dirty="0" smtClean="0"/>
              <a:t>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24322" y="1673974"/>
            <a:ext cx="7854950" cy="26686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4280" y="926187"/>
            <a:ext cx="784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4"/>
              </a:rPr>
              <a:t>http://172.16.7.101/</a:t>
            </a:r>
            <a:r>
              <a:rPr kumimoji="1" lang="en-US" altLang="zh-CN" dirty="0" err="1">
                <a:hlinkClick r:id="rId4"/>
              </a:rPr>
              <a:t>dop</a:t>
            </a:r>
            <a:r>
              <a:rPr kumimoji="1" lang="en-US" altLang="zh-CN" dirty="0">
                <a:hlinkClick r:id="rId4"/>
              </a:rPr>
              <a:t>/</a:t>
            </a:r>
            <a:r>
              <a:rPr kumimoji="1" lang="en-US" altLang="zh-CN" dirty="0" err="1">
                <a:hlinkClick r:id="rId4"/>
              </a:rPr>
              <a:t>ios</a:t>
            </a:r>
            <a:r>
              <a:rPr kumimoji="1" lang="en-US" altLang="zh-CN" dirty="0">
                <a:hlinkClick r:id="rId4"/>
              </a:rPr>
              <a:t>/push/</a:t>
            </a:r>
            <a:r>
              <a:rPr kumimoji="1" lang="en-US" altLang="zh-CN" dirty="0" err="1">
                <a:hlinkClick r:id="rId4"/>
              </a:rPr>
              <a:t>message.json?os</a:t>
            </a:r>
            <a:r>
              <a:rPr kumimoji="1" lang="en-US" altLang="zh-CN" dirty="0">
                <a:hlinkClick r:id="rId4"/>
              </a:rPr>
              <a:t>=</a:t>
            </a:r>
            <a:r>
              <a:rPr kumimoji="1" lang="en-US" altLang="zh-CN" dirty="0" err="1">
                <a:hlinkClick r:id="rId4"/>
              </a:rPr>
              <a:t>ios&amp;pn</a:t>
            </a:r>
            <a:r>
              <a:rPr kumimoji="1" lang="en-US" altLang="zh-CN" dirty="0">
                <a:hlinkClick r:id="rId4"/>
              </a:rPr>
              <a:t>=</a:t>
            </a:r>
            <a:r>
              <a:rPr kumimoji="1" lang="en-US" altLang="zh-CN" dirty="0" err="1">
                <a:hlinkClick r:id="rId4"/>
              </a:rPr>
              <a:t>com.dolphin.browser.iphone&amp;lc</a:t>
            </a:r>
            <a:r>
              <a:rPr kumimoji="1" lang="en-US" altLang="zh-CN" dirty="0">
                <a:hlinkClick r:id="rId4"/>
              </a:rPr>
              <a:t>=</a:t>
            </a:r>
            <a:r>
              <a:rPr kumimoji="1" lang="en-US" altLang="zh-CN" dirty="0" err="1">
                <a:hlinkClick r:id="rId4"/>
              </a:rPr>
              <a:t>en_US&amp;appvc</a:t>
            </a:r>
            <a:r>
              <a:rPr kumimoji="1" lang="en-US" altLang="zh-CN" dirty="0">
                <a:hlinkClick r:id="rId4"/>
              </a:rPr>
              <a:t>=500&amp;msgid=0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6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数组与集合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55576" y="987574"/>
            <a:ext cx="7854950" cy="32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/>
              <a:t>java</a:t>
            </a:r>
            <a:r>
              <a:rPr lang="zh-CN" altLang="en-US" sz="2000" dirty="0" smtClean="0"/>
              <a:t>与</a:t>
            </a:r>
            <a:r>
              <a:rPr lang="en-US" altLang="zh-CN" sz="2000" dirty="0" err="1" smtClean="0"/>
              <a:t>objc</a:t>
            </a:r>
            <a:r>
              <a:rPr lang="zh-CN" altLang="en-US" sz="2000" dirty="0" smtClean="0"/>
              <a:t>的一些相同点</a:t>
            </a:r>
          </a:p>
          <a:p>
            <a:pPr marL="628650" lvl="1" indent="-342900">
              <a:buFont typeface="Arial" charset="0"/>
              <a:buChar char="•"/>
            </a:pPr>
            <a:r>
              <a:rPr lang="zh-CN" altLang="en-US" sz="1200" dirty="0" smtClean="0"/>
              <a:t>都是面向对象的编程语言（封装、继承、多态）</a:t>
            </a:r>
          </a:p>
          <a:p>
            <a:pPr marL="628650" lvl="1" indent="-342900">
              <a:buFont typeface="Arial" charset="0"/>
              <a:buChar char="•"/>
            </a:pPr>
            <a:r>
              <a:rPr lang="zh-CN" altLang="en-US" sz="1200" dirty="0" smtClean="0"/>
              <a:t>都区分大小写</a:t>
            </a:r>
          </a:p>
          <a:p>
            <a:pPr marL="628650" lvl="1" indent="-342900">
              <a:buFont typeface="Arial" charset="0"/>
              <a:buChar char="•"/>
            </a:pPr>
            <a:r>
              <a:rPr lang="zh-CN" altLang="en-US" sz="1200" dirty="0" smtClean="0"/>
              <a:t>都有异常处理</a:t>
            </a:r>
            <a:endParaRPr lang="en-US" altLang="zh-CN" sz="1200" dirty="0" smtClean="0"/>
          </a:p>
          <a:p>
            <a:pPr marL="628650" lvl="1" indent="-342900">
              <a:buFont typeface="Arial" charset="0"/>
              <a:buChar char="•"/>
            </a:pPr>
            <a:r>
              <a:rPr lang="zh-CN" altLang="en-US" sz="1200" dirty="0" smtClean="0"/>
              <a:t>都支持多线程</a:t>
            </a:r>
          </a:p>
          <a:p>
            <a:pPr marL="628650" lvl="1" indent="-342900">
              <a:buFont typeface="Arial" charset="0"/>
              <a:buChar char="•"/>
            </a:pPr>
            <a:endParaRPr lang="zh-CN" altLang="en-US" sz="1200" dirty="0"/>
          </a:p>
          <a:p>
            <a:pPr marL="342900" indent="-342900">
              <a:buFont typeface="Arial" charset="0"/>
              <a:buChar char="•"/>
            </a:pPr>
            <a:endParaRPr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lang="zh-CN" altLang="en-US" sz="200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/>
              <a:t>最大的区别</a:t>
            </a:r>
          </a:p>
          <a:p>
            <a:pPr marL="628650" lvl="1" indent="-342900">
              <a:buFont typeface="Arial" charset="0"/>
              <a:buChar char="•"/>
            </a:pPr>
            <a:r>
              <a:rPr lang="en-US" altLang="zh-CN" sz="1200" dirty="0" smtClean="0"/>
              <a:t>Java</a:t>
            </a:r>
            <a:r>
              <a:rPr lang="zh-CN" altLang="en-US" sz="1200" dirty="0" smtClean="0"/>
              <a:t>没有指针，</a:t>
            </a:r>
            <a:r>
              <a:rPr lang="en-US" altLang="zh-CN" sz="1200" dirty="0" err="1" smtClean="0"/>
              <a:t>objc</a:t>
            </a:r>
            <a:r>
              <a:rPr lang="zh-CN" altLang="en-US" sz="1200" dirty="0" smtClean="0"/>
              <a:t>中所有的对象都是指针</a:t>
            </a:r>
          </a:p>
          <a:p>
            <a:pPr marL="628650" lvl="1" indent="-342900">
              <a:buFont typeface="Arial" charset="0"/>
              <a:buChar char="•"/>
            </a:pPr>
            <a:r>
              <a:rPr lang="en-US" altLang="zh-CN" sz="1200" dirty="0" smtClean="0"/>
              <a:t>Java</a:t>
            </a:r>
            <a:r>
              <a:rPr lang="zh-CN" altLang="en-US" sz="1200" dirty="0" smtClean="0"/>
              <a:t>是解释型语言，</a:t>
            </a:r>
            <a:r>
              <a:rPr lang="en-US" altLang="zh-CN" sz="1200" dirty="0" err="1" smtClean="0"/>
              <a:t>objc</a:t>
            </a:r>
            <a:r>
              <a:rPr lang="zh-CN" altLang="en-US" sz="1200" dirty="0" smtClean="0"/>
              <a:t>是编译型语言</a:t>
            </a:r>
          </a:p>
          <a:p>
            <a:pPr marL="628650" lvl="1" indent="-342900">
              <a:buFont typeface="Arial" charset="0"/>
              <a:buChar char="•"/>
            </a:pPr>
            <a:r>
              <a:rPr lang="en-US" altLang="zh-CN" sz="1200" dirty="0" smtClean="0"/>
              <a:t>Java</a:t>
            </a:r>
            <a:r>
              <a:rPr lang="zh-CN" altLang="en-US" sz="1200" dirty="0" smtClean="0"/>
              <a:t>是静态型语言，</a:t>
            </a:r>
            <a:r>
              <a:rPr lang="en-US" altLang="zh-CN" sz="1200" dirty="0" err="1" smtClean="0"/>
              <a:t>objc</a:t>
            </a:r>
            <a:r>
              <a:rPr lang="zh-CN" altLang="en-US" sz="1200" dirty="0" smtClean="0"/>
              <a:t>是动态型语言</a:t>
            </a:r>
            <a:endParaRPr lang="en-US" altLang="zh-CN" sz="1200" dirty="0" smtClean="0"/>
          </a:p>
          <a:p>
            <a:pPr marL="628650" lvl="1" indent="-342900">
              <a:buFont typeface="Arial" charset="0"/>
              <a:buChar char="•"/>
            </a:pPr>
            <a:r>
              <a:rPr lang="en-US" altLang="zh-CN" sz="1200" dirty="0" smtClean="0"/>
              <a:t>Java</a:t>
            </a:r>
            <a:r>
              <a:rPr lang="zh-CN" altLang="en-US" sz="1200" dirty="0" smtClean="0"/>
              <a:t>是方法调用，</a:t>
            </a:r>
            <a:r>
              <a:rPr lang="en-US" altLang="zh-CN" sz="1200" dirty="0" err="1" smtClean="0"/>
              <a:t>objc</a:t>
            </a:r>
            <a:r>
              <a:rPr lang="zh-CN" altLang="en-US" sz="1200" dirty="0" smtClean="0"/>
              <a:t>是向对象发送消息</a:t>
            </a:r>
          </a:p>
          <a:p>
            <a:pPr lvl="1" indent="0">
              <a:buNone/>
            </a:pPr>
            <a:endParaRPr lang="zh-CN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1277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self this super</a:t>
            </a:r>
            <a:r>
              <a:rPr kumimoji="1" lang="zh-CN" altLang="en-US" dirty="0" smtClean="0"/>
              <a:t>关键字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this</a:t>
            </a:r>
          </a:p>
          <a:p>
            <a:pPr marL="742950" lvl="1" indent="-457200">
              <a:buFont typeface="Arial"/>
              <a:buChar char="•"/>
            </a:pP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用来表示本类的对象</a:t>
            </a:r>
            <a:endParaRPr kumimoji="1" lang="en-US" altLang="zh-CN" dirty="0" smtClean="0"/>
          </a:p>
          <a:p>
            <a:pPr marL="457200" indent="-457200">
              <a:buFont typeface="Arial"/>
              <a:buChar char="•"/>
            </a:pPr>
            <a:r>
              <a:rPr kumimoji="1" lang="en-US" altLang="zh-CN" dirty="0" err="1" smtClean="0"/>
              <a:t>Objc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self</a:t>
            </a:r>
          </a:p>
          <a:p>
            <a:pPr marL="742950" lvl="1" indent="-457200">
              <a:buFont typeface="Arial"/>
              <a:buChar char="•"/>
            </a:pPr>
            <a:r>
              <a:rPr kumimoji="1" lang="en-US" altLang="zh-CN" dirty="0" smtClean="0"/>
              <a:t>self</a:t>
            </a:r>
            <a:r>
              <a:rPr kumimoji="1" lang="zh-CN" altLang="en-US" dirty="0" smtClean="0"/>
              <a:t>关键字类</a:t>
            </a:r>
            <a:r>
              <a:rPr kumimoji="1" lang="zh-CN" altLang="en-US" dirty="0"/>
              <a:t>似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，也是表示本类对象的引用，因为</a:t>
            </a:r>
            <a:r>
              <a:rPr kumimoji="1" lang="en-US" altLang="zh-CN" dirty="0" err="1"/>
              <a:t>oc</a:t>
            </a:r>
            <a:r>
              <a:rPr kumimoji="1" lang="zh-CN" altLang="en-US" dirty="0"/>
              <a:t>中是采用消息发送的机制，因此调用类的私有方法时，使用</a:t>
            </a:r>
            <a:r>
              <a:rPr kumimoji="1" lang="en-US" altLang="zh-CN" dirty="0"/>
              <a:t>[self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dosomething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];</a:t>
            </a:r>
            <a:r>
              <a:rPr kumimoji="1" lang="zh-CN" altLang="en-US" dirty="0"/>
              <a:t>  这里的</a:t>
            </a:r>
            <a:r>
              <a:rPr kumimoji="1" lang="en-US" altLang="zh-CN" dirty="0"/>
              <a:t>self</a:t>
            </a:r>
            <a:r>
              <a:rPr kumimoji="1" lang="zh-CN" altLang="en-US" dirty="0"/>
              <a:t>不能省略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>
              <a:buFont typeface="Arial"/>
              <a:buChar char="•"/>
            </a:pPr>
            <a:r>
              <a:rPr kumimoji="1" lang="en-US" altLang="zh-CN" dirty="0" smtClean="0"/>
              <a:t>Super</a:t>
            </a:r>
            <a:r>
              <a:rPr kumimoji="1" lang="zh-CN" altLang="en-US" dirty="0"/>
              <a:t>关键</a:t>
            </a:r>
            <a:r>
              <a:rPr kumimoji="1" lang="zh-CN" altLang="en-US" dirty="0" smtClean="0"/>
              <a:t>字</a:t>
            </a:r>
            <a:endParaRPr kumimoji="1" lang="en-US" altLang="zh-CN" dirty="0" smtClean="0"/>
          </a:p>
          <a:p>
            <a:pPr marL="742950" lvl="1" indent="-457200">
              <a:buFont typeface="Arial"/>
              <a:buChar char="•"/>
            </a:pPr>
            <a:r>
              <a:rPr kumimoji="1" lang="zh-CN" altLang="en-US" dirty="0" smtClean="0"/>
              <a:t>都可以用来表示父类的对象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686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his</a:t>
            </a:r>
            <a:r>
              <a:rPr kumimoji="1" lang="zh-CN" altLang="en-US" dirty="0" smtClean="0"/>
              <a:t> 关键字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-333" r="1239"/>
          <a:stretch/>
        </p:blipFill>
        <p:spPr>
          <a:xfrm>
            <a:off x="233257" y="726281"/>
            <a:ext cx="8910743" cy="3954066"/>
          </a:xfrm>
        </p:spPr>
      </p:pic>
    </p:spTree>
    <p:extLst>
      <p:ext uri="{BB962C8B-B14F-4D97-AF65-F5344CB8AC3E}">
        <p14:creationId xmlns:p14="http://schemas.microsoft.com/office/powerpoint/2010/main" val="283727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-61" t="-2" r="34934" b="-521"/>
          <a:stretch/>
        </p:blipFill>
        <p:spPr>
          <a:xfrm>
            <a:off x="971601" y="0"/>
            <a:ext cx="4752527" cy="191504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23678"/>
            <a:ext cx="6819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9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Super</a:t>
            </a:r>
            <a:r>
              <a:rPr kumimoji="1" lang="zh-CN" altLang="en-US" dirty="0" smtClean="0"/>
              <a:t>关键字的使用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6" name="内容占位符 6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45" t="-582" r="-245" b="-219315"/>
          <a:stretch/>
        </p:blipFill>
        <p:spPr>
          <a:xfrm>
            <a:off x="770819" y="1635646"/>
            <a:ext cx="7854950" cy="4004640"/>
          </a:xfrm>
        </p:spPr>
      </p:pic>
      <p:sp>
        <p:nvSpPr>
          <p:cNvPr id="4" name="文本框 3"/>
          <p:cNvSpPr txBox="1"/>
          <p:nvPr/>
        </p:nvSpPr>
        <p:spPr>
          <a:xfrm>
            <a:off x="1438418" y="803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9" y="3003798"/>
            <a:ext cx="5385357" cy="15246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9592" y="1110686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00A600"/>
                </a:solidFill>
              </a:rPr>
              <a:t>Super</a:t>
            </a:r>
            <a:r>
              <a:rPr kumimoji="1" lang="zh-CN" altLang="en-US" dirty="0" smtClean="0">
                <a:solidFill>
                  <a:srgbClr val="00A600"/>
                </a:solidFill>
              </a:rPr>
              <a:t> ：父类对象的引用</a:t>
            </a:r>
            <a:endParaRPr kumimoji="1" lang="zh-CN" altLang="en-US" dirty="0">
              <a:solidFill>
                <a:srgbClr val="00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文件的读写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charset="2"/>
              <a:buChar char="l"/>
            </a:pPr>
            <a:r>
              <a:rPr kumimoji="1" lang="en-US" altLang="zh-CN" sz="2000" dirty="0" smtClean="0"/>
              <a:t>Java</a:t>
            </a:r>
            <a:endParaRPr kumimoji="1" lang="zh-CN" altLang="en-US" sz="2000" dirty="0" smtClean="0"/>
          </a:p>
          <a:p>
            <a:pPr marL="742950" lvl="1" indent="-457200">
              <a:buFont typeface="Wingdings" charset="2"/>
              <a:buChar char="l"/>
            </a:pPr>
            <a:r>
              <a:rPr kumimoji="1" lang="zh-CN" altLang="en-US" sz="1200" dirty="0"/>
              <a:t>通过输入输出流来读写</a:t>
            </a:r>
            <a:r>
              <a:rPr kumimoji="1" lang="zh-CN" altLang="en-US" sz="1200" dirty="0" smtClean="0"/>
              <a:t>文件</a:t>
            </a:r>
          </a:p>
          <a:p>
            <a:pPr marL="742950" lvl="1" indent="-457200">
              <a:buFont typeface="Wingdings" charset="2"/>
              <a:buChar char="l"/>
            </a:pPr>
            <a:endParaRPr kumimoji="1" lang="zh-CN" altLang="en-US" sz="1200" dirty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 smtClean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/>
          </a:p>
          <a:p>
            <a:pPr marL="457200" indent="-457200">
              <a:buFont typeface="Wingdings" charset="2"/>
              <a:buChar char="l"/>
            </a:pPr>
            <a:r>
              <a:rPr kumimoji="1" lang="en-US" altLang="zh-CN" sz="2000" dirty="0" err="1" smtClean="0"/>
              <a:t>Objc</a:t>
            </a:r>
            <a:endParaRPr kumimoji="1" lang="zh-CN" altLang="en-US" sz="2000" dirty="0" smtClean="0"/>
          </a:p>
          <a:p>
            <a:pPr marL="742950" lvl="1" indent="-457200">
              <a:buFont typeface="Wingdings" charset="2"/>
              <a:buChar char="l"/>
            </a:pPr>
            <a:r>
              <a:rPr kumimoji="1" lang="zh-CN" altLang="en-US" sz="1200" dirty="0" smtClean="0"/>
              <a:t>通过封装好的</a:t>
            </a:r>
            <a:r>
              <a:rPr kumimoji="1" lang="en-US" altLang="zh-CN" sz="1200" dirty="0" err="1" smtClean="0"/>
              <a:t>NSData</a:t>
            </a:r>
            <a:r>
              <a:rPr kumimoji="1" lang="zh-CN" altLang="en-US" sz="1200" dirty="0" smtClean="0"/>
              <a:t>来进行文件的读写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监听与委托代理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/>
              <a:t>事件监听    设置监听器，回调，如</a:t>
            </a:r>
            <a:r>
              <a:rPr kumimoji="1" lang="en-US" altLang="zh-CN" sz="2000" dirty="0" err="1" smtClean="0"/>
              <a:t>setOnclickLisener</a:t>
            </a:r>
            <a:endParaRPr kumimoji="1" lang="zh-CN" altLang="en-US" sz="2000" dirty="0" smtClean="0"/>
          </a:p>
          <a:p>
            <a:endParaRPr kumimoji="1" lang="zh-CN" altLang="en-US" sz="2000" dirty="0"/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/>
              <a:t>代理委托   设置委托类，</a:t>
            </a:r>
            <a:r>
              <a:rPr kumimoji="1" lang="zh-CN" altLang="en-US" sz="2000" smtClean="0"/>
              <a:t>回调。</a:t>
            </a:r>
            <a:endParaRPr kumimoji="1"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766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Java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9632" y="702631"/>
            <a:ext cx="5348311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 smtClean="0"/>
              <a:t>Objc</a:t>
            </a:r>
            <a:r>
              <a:rPr kumimoji="1" lang="zh-CN" altLang="en-US" dirty="0" smtClean="0"/>
              <a:t> 委托代理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charset="2"/>
              <a:buChar char="l"/>
            </a:pPr>
            <a:r>
              <a:rPr kumimoji="1" lang="zh-CN" altLang="en-US" sz="2000" dirty="0" smtClean="0"/>
              <a:t>设置代理对象，回调</a:t>
            </a:r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3135995"/>
            <a:ext cx="5796136" cy="1516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3" y="1121769"/>
            <a:ext cx="5112568" cy="19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空指针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300000"/>
              </a:lnSpc>
              <a:buFont typeface="Arial" charset="0"/>
              <a:buChar char="•"/>
            </a:pPr>
            <a:r>
              <a:rPr kumimoji="1" lang="en-US" altLang="zh-CN" sz="2000" dirty="0" smtClean="0"/>
              <a:t>Java</a:t>
            </a:r>
            <a:r>
              <a:rPr kumimoji="1" lang="zh-CN" altLang="en-US" sz="2000" dirty="0" smtClean="0"/>
              <a:t>  </a:t>
            </a:r>
            <a:r>
              <a:rPr kumimoji="1" lang="en-US" altLang="zh-CN" sz="2000" dirty="0" smtClean="0"/>
              <a:t>null</a:t>
            </a:r>
            <a:r>
              <a:rPr kumimoji="1" lang="zh-CN" altLang="en-US" sz="2000" dirty="0" smtClean="0"/>
              <a:t>空指针</a:t>
            </a:r>
          </a:p>
          <a:p>
            <a:pPr marL="342900" indent="-342900">
              <a:lnSpc>
                <a:spcPct val="300000"/>
              </a:lnSpc>
              <a:buFont typeface="Arial" charset="0"/>
              <a:buChar char="•"/>
            </a:pPr>
            <a:r>
              <a:rPr kumimoji="1" lang="zh-CN" altLang="en-US" sz="2000" dirty="0" smtClean="0"/>
              <a:t>对象为空时，进行操作，</a:t>
            </a:r>
            <a:r>
              <a:rPr kumimoji="1" lang="en-US" altLang="zh-CN" sz="2000" dirty="0" err="1" smtClean="0"/>
              <a:t>NullPointException</a:t>
            </a:r>
            <a:r>
              <a:rPr kumimoji="1" lang="zh-CN" altLang="en-US" sz="2000" dirty="0" smtClean="0"/>
              <a:t>异常</a:t>
            </a:r>
          </a:p>
          <a:p>
            <a:pPr marL="342900" indent="-342900">
              <a:lnSpc>
                <a:spcPct val="300000"/>
              </a:lnSpc>
              <a:buFont typeface="Arial" charset="0"/>
              <a:buChar char="•"/>
            </a:pPr>
            <a:r>
              <a:rPr kumimoji="1" lang="zh-CN" altLang="en-US" sz="2000" dirty="0" smtClean="0"/>
              <a:t>一般需要进行非</a:t>
            </a:r>
            <a:r>
              <a:rPr kumimoji="1" lang="en-US" altLang="zh-CN" sz="2000" dirty="0" smtClean="0"/>
              <a:t>null</a:t>
            </a:r>
            <a:r>
              <a:rPr kumimoji="1" lang="zh-CN" altLang="en-US" sz="2000" dirty="0" smtClean="0"/>
              <a:t>处理</a:t>
            </a:r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pPr>
              <a:lnSpc>
                <a:spcPct val="250000"/>
              </a:lnSpc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空指针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en-US" altLang="zh-CN" sz="2000" dirty="0"/>
              <a:t>nil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Nil</a:t>
            </a:r>
            <a:r>
              <a:rPr lang="zh-CN" altLang="en-US" sz="2000" dirty="0"/>
              <a:t>，</a:t>
            </a:r>
            <a:r>
              <a:rPr lang="en-US" altLang="zh-CN" sz="2000" dirty="0"/>
              <a:t>NULL</a:t>
            </a:r>
            <a:r>
              <a:rPr lang="zh-CN" altLang="en-US" sz="2000" dirty="0"/>
              <a:t>和</a:t>
            </a:r>
            <a:r>
              <a:rPr lang="en-US" altLang="zh-CN" sz="2000" dirty="0" err="1" smtClean="0"/>
              <a:t>NSNull</a:t>
            </a:r>
            <a:endParaRPr lang="zh-CN" altLang="en-US" sz="2000" dirty="0" smtClean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 smtClean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 smtClean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 smtClean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/>
          </a:p>
          <a:p>
            <a:pPr marL="457200" indent="-457200">
              <a:buFont typeface="Wingdings" charset="2"/>
              <a:buChar char="l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491630"/>
            <a:ext cx="442360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/>
              <a:t>解释型语言</a:t>
            </a:r>
          </a:p>
          <a:p>
            <a:pPr marL="628650" lvl="1" indent="-342900">
              <a:buFont typeface="Wingdings" charset="2"/>
              <a:buChar char="l"/>
            </a:pPr>
            <a:r>
              <a:rPr lang="zh-CN" altLang="en-US" sz="1200" dirty="0"/>
              <a:t>解释性语言的程序不需要编译，相比编译型语言省了道工序，解释性语言在运行程序的时候才逐行</a:t>
            </a:r>
            <a:r>
              <a:rPr lang="zh-CN" altLang="en-US" sz="1200" dirty="0" smtClean="0"/>
              <a:t>翻译</a:t>
            </a:r>
          </a:p>
          <a:p>
            <a:pPr marL="628650" lvl="1" indent="-342900">
              <a:buFont typeface="Wingdings" charset="2"/>
              <a:buChar char="l"/>
            </a:pPr>
            <a:r>
              <a:rPr kumimoji="1" lang="zh-CN" altLang="en-US" sz="1200" dirty="0" smtClean="0"/>
              <a:t>代表型语言：</a:t>
            </a:r>
            <a:r>
              <a:rPr lang="en-US" altLang="zh-CN" sz="1200" dirty="0"/>
              <a:t>JavaScript</a:t>
            </a:r>
            <a:r>
              <a:rPr lang="zh-CN" altLang="en-US" sz="1200" dirty="0"/>
              <a:t>、</a:t>
            </a:r>
            <a:r>
              <a:rPr lang="en-US" altLang="zh-CN" sz="1200" dirty="0"/>
              <a:t>Python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Erlang</a:t>
            </a:r>
            <a:r>
              <a:rPr lang="zh-CN" altLang="en-US" sz="1200" dirty="0"/>
              <a:t>、</a:t>
            </a:r>
            <a:r>
              <a:rPr lang="en-US" altLang="zh-CN" sz="1200" dirty="0"/>
              <a:t>PHP</a:t>
            </a:r>
            <a:r>
              <a:rPr lang="zh-CN" altLang="en-US" sz="1200" dirty="0"/>
              <a:t>、</a:t>
            </a:r>
            <a:r>
              <a:rPr lang="en-US" altLang="zh-CN" sz="1200" dirty="0"/>
              <a:t>Perl</a:t>
            </a:r>
            <a:r>
              <a:rPr lang="zh-CN" altLang="en-US" sz="1200" dirty="0"/>
              <a:t>、</a:t>
            </a:r>
            <a:r>
              <a:rPr lang="en-US" altLang="zh-CN" sz="1200" dirty="0"/>
              <a:t>Ruby</a:t>
            </a:r>
            <a:r>
              <a:rPr kumimoji="1" lang="zh-CN" altLang="en-US" sz="1200" dirty="0" smtClean="0"/>
              <a:t>	</a:t>
            </a: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/>
              <a:t>编译型语言</a:t>
            </a:r>
          </a:p>
          <a:p>
            <a:pPr marL="628650" lvl="1" indent="-342900">
              <a:buFont typeface="Wingdings" charset="2"/>
              <a:buChar char="l"/>
            </a:pPr>
            <a:r>
              <a:rPr lang="zh-CN" altLang="en-US" sz="1200" dirty="0"/>
              <a:t>需通过编译器（</a:t>
            </a:r>
            <a:r>
              <a:rPr lang="en-US" altLang="zh-CN" sz="1200" dirty="0"/>
              <a:t>compiler</a:t>
            </a:r>
            <a:r>
              <a:rPr lang="zh-CN" altLang="en-US" sz="1200" dirty="0"/>
              <a:t>）将源代码编译成机器码，之后才能执行的语言。一般需经过编译（</a:t>
            </a:r>
            <a:r>
              <a:rPr lang="en-US" altLang="zh-CN" sz="1200" dirty="0"/>
              <a:t>compile</a:t>
            </a:r>
            <a:r>
              <a:rPr lang="zh-CN" altLang="en-US" sz="1200" dirty="0"/>
              <a:t>）、链接（</a:t>
            </a:r>
            <a:r>
              <a:rPr lang="en-US" altLang="zh-CN" sz="1200" dirty="0"/>
              <a:t>linker</a:t>
            </a:r>
            <a:r>
              <a:rPr lang="zh-CN" altLang="en-US" sz="1200" dirty="0"/>
              <a:t>）这两个</a:t>
            </a:r>
            <a:r>
              <a:rPr lang="zh-CN" altLang="en-US" sz="1200" dirty="0" smtClean="0"/>
              <a:t>步骤</a:t>
            </a:r>
          </a:p>
          <a:p>
            <a:pPr marL="628650" lvl="1" indent="-342900">
              <a:buFont typeface="Wingdings" charset="2"/>
              <a:buChar char="l"/>
            </a:pPr>
            <a:r>
              <a:rPr kumimoji="1" lang="zh-CN" altLang="en-US" sz="1200" dirty="0" smtClean="0"/>
              <a:t>代表语言：</a:t>
            </a:r>
            <a:r>
              <a:rPr lang="en-US" altLang="zh-CN" sz="1200" dirty="0"/>
              <a:t>C</a:t>
            </a:r>
            <a:r>
              <a:rPr lang="zh-CN" altLang="en-US" sz="1200" dirty="0"/>
              <a:t>、</a:t>
            </a:r>
            <a:r>
              <a:rPr lang="en-US" altLang="zh-CN" sz="1200" dirty="0"/>
              <a:t>C++</a:t>
            </a:r>
            <a:r>
              <a:rPr lang="zh-CN" altLang="en-US" sz="1200" dirty="0"/>
              <a:t>、</a:t>
            </a:r>
            <a:r>
              <a:rPr lang="en-US" altLang="zh-CN" sz="1200" dirty="0"/>
              <a:t>Pascal</a:t>
            </a:r>
            <a:r>
              <a:rPr lang="zh-CN" altLang="en-US" sz="1200" dirty="0"/>
              <a:t>、</a:t>
            </a:r>
            <a:r>
              <a:rPr lang="en-US" altLang="zh-CN" sz="1200" dirty="0"/>
              <a:t>Object-C</a:t>
            </a:r>
            <a:r>
              <a:rPr lang="zh-CN" altLang="en-US" sz="1200" dirty="0"/>
              <a:t>以及最近很火的苹果新语言</a:t>
            </a:r>
            <a:r>
              <a:rPr lang="en-US" altLang="zh-CN" sz="1200" dirty="0"/>
              <a:t>swift</a:t>
            </a:r>
            <a:endParaRPr kumimoji="1" lang="zh-CN" altLang="en-US" sz="1200" dirty="0" smtClean="0"/>
          </a:p>
          <a:p>
            <a:pPr marL="342900" indent="-342900">
              <a:buFont typeface="Wingdings" charset="2"/>
              <a:buChar char="l"/>
            </a:pPr>
            <a:endParaRPr kumimoji="1" lang="zh-CN" altLang="en-US" sz="400" dirty="0" smtClean="0"/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/>
              <a:t>动态语言</a:t>
            </a:r>
          </a:p>
          <a:p>
            <a:pPr marL="628650" lvl="1" indent="-342900">
              <a:buFont typeface="Wingdings" charset="2"/>
              <a:buChar char="l"/>
            </a:pPr>
            <a:r>
              <a:rPr lang="zh-CN" altLang="en-US" sz="1200" dirty="0"/>
              <a:t>是一类在运行时可以改变其结构的语言：例如新的函数、对象、甚至代码可以被</a:t>
            </a:r>
            <a:r>
              <a:rPr lang="zh-CN" altLang="en-US" sz="1200" dirty="0" smtClean="0"/>
              <a:t>引进</a:t>
            </a:r>
          </a:p>
          <a:p>
            <a:pPr marL="628650" lvl="1" indent="-342900">
              <a:buFont typeface="Wingdings" charset="2"/>
              <a:buChar char="l"/>
            </a:pPr>
            <a:r>
              <a:rPr kumimoji="1" lang="zh-CN" altLang="en-US" sz="1200" dirty="0" smtClean="0"/>
              <a:t>代表语言：</a:t>
            </a:r>
            <a:r>
              <a:rPr lang="en-US" altLang="zh-CN" sz="1200" dirty="0" smtClean="0"/>
              <a:t>Object-C</a:t>
            </a:r>
            <a:r>
              <a:rPr lang="zh-CN" altLang="en-US" sz="1200" dirty="0"/>
              <a:t>、</a:t>
            </a:r>
            <a:r>
              <a:rPr lang="en-US" altLang="zh-CN" sz="1200" dirty="0"/>
              <a:t>C#</a:t>
            </a:r>
            <a:r>
              <a:rPr lang="zh-CN" altLang="en-US" sz="1200" dirty="0"/>
              <a:t>、</a:t>
            </a:r>
            <a:r>
              <a:rPr lang="en-US" altLang="zh-CN" sz="1200" dirty="0"/>
              <a:t>JavaScript</a:t>
            </a:r>
            <a:r>
              <a:rPr lang="zh-CN" altLang="en-US" sz="1200" dirty="0"/>
              <a:t>、</a:t>
            </a:r>
            <a:r>
              <a:rPr lang="en-US" altLang="zh-CN" sz="1200" dirty="0"/>
              <a:t>PHP</a:t>
            </a:r>
            <a:r>
              <a:rPr lang="zh-CN" altLang="en-US" sz="1200" dirty="0"/>
              <a:t>、</a:t>
            </a:r>
            <a:r>
              <a:rPr lang="en-US" altLang="zh-CN" sz="1200" dirty="0"/>
              <a:t>Python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Erlang</a:t>
            </a:r>
            <a:endParaRPr kumimoji="1" lang="zh-CN" altLang="en-US" sz="1200" dirty="0" smtClean="0"/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/>
              <a:t>静态语言</a:t>
            </a:r>
          </a:p>
          <a:p>
            <a:pPr marL="628650" lvl="1" indent="-342900">
              <a:buFont typeface="Wingdings" charset="2"/>
              <a:buChar char="l"/>
            </a:pPr>
            <a:r>
              <a:rPr lang="zh-CN" altLang="en-US" sz="1200" dirty="0"/>
              <a:t>与动态语言相对应的，运行时结构不可变的语言就是静态</a:t>
            </a:r>
            <a:r>
              <a:rPr lang="zh-CN" altLang="en-US" sz="1200" dirty="0" smtClean="0"/>
              <a:t>语言</a:t>
            </a:r>
          </a:p>
          <a:p>
            <a:pPr marL="628650" lvl="1" indent="-342900">
              <a:buFont typeface="Wingdings" charset="2"/>
              <a:buChar char="l"/>
            </a:pPr>
            <a:r>
              <a:rPr kumimoji="1" lang="zh-CN" altLang="en-US" sz="1200" dirty="0" smtClean="0"/>
              <a:t>代表语言：</a:t>
            </a:r>
            <a:r>
              <a:rPr lang="en-US" altLang="zh-CN" sz="1200" dirty="0" smtClean="0"/>
              <a:t>Java</a:t>
            </a:r>
            <a:r>
              <a:rPr lang="zh-CN" altLang="en-US" sz="1200" dirty="0"/>
              <a:t>、</a:t>
            </a:r>
            <a:r>
              <a:rPr lang="en-US" altLang="zh-CN" sz="1200" dirty="0"/>
              <a:t>C</a:t>
            </a:r>
            <a:r>
              <a:rPr lang="zh-CN" altLang="en-US" sz="1200" dirty="0"/>
              <a:t>、</a:t>
            </a:r>
            <a:r>
              <a:rPr lang="en-US" altLang="zh-CN" sz="1200" dirty="0"/>
              <a:t>C++</a:t>
            </a:r>
            <a:endParaRPr kumimoji="1" lang="zh-CN" altLang="en-US" sz="1200" dirty="0" smtClean="0"/>
          </a:p>
          <a:p>
            <a:endParaRPr kumimoji="1"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Property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Synthesize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sz="2000" dirty="0" smtClean="0"/>
              <a:t>Property</a:t>
            </a:r>
            <a:r>
              <a:rPr kumimoji="1" lang="zh-CN" altLang="en-US" sz="2000" dirty="0" smtClean="0"/>
              <a:t> </a:t>
            </a:r>
            <a:r>
              <a:rPr kumimoji="1" lang="en-US" altLang="zh-CN" sz="1600" dirty="0" smtClean="0"/>
              <a:t>@property</a:t>
            </a:r>
            <a:r>
              <a:rPr kumimoji="1" lang="zh-CN" altLang="en-US" sz="1600" dirty="0" smtClean="0"/>
              <a:t>声明一个自动创建</a:t>
            </a:r>
            <a:r>
              <a:rPr kumimoji="1" lang="en-US" altLang="zh-CN" sz="1600" dirty="0" smtClean="0"/>
              <a:t>setter</a:t>
            </a:r>
            <a:r>
              <a:rPr kumimoji="1" lang="zh-CN" altLang="en-US" sz="1600" dirty="0" smtClean="0"/>
              <a:t>和</a:t>
            </a:r>
            <a:r>
              <a:rPr kumimoji="1" lang="en-US" altLang="zh-CN" sz="1600" dirty="0" smtClean="0"/>
              <a:t>getter</a:t>
            </a:r>
            <a:r>
              <a:rPr kumimoji="1" lang="zh-CN" altLang="en-US" sz="1600" dirty="0" smtClean="0"/>
              <a:t>方法的成员变量</a:t>
            </a:r>
          </a:p>
          <a:p>
            <a:pPr marL="342900" indent="-342900">
              <a:buFont typeface="Wingdings" charset="2"/>
              <a:buChar char="l"/>
            </a:pPr>
            <a:endParaRPr kumimoji="1" lang="zh-CN" altLang="en-US" sz="1600" dirty="0"/>
          </a:p>
          <a:p>
            <a:pPr marL="342900" indent="-342900">
              <a:buFont typeface="Wingdings" charset="2"/>
              <a:buChar char="l"/>
            </a:pPr>
            <a:endParaRPr kumimoji="1" lang="zh-CN" altLang="en-US" sz="1600" dirty="0" smtClean="0"/>
          </a:p>
          <a:p>
            <a:pPr marL="342900" indent="-342900">
              <a:buFont typeface="Wingdings" charset="2"/>
              <a:buChar char="l"/>
            </a:pPr>
            <a:r>
              <a:rPr kumimoji="1" lang="en-US" altLang="zh-CN" sz="2000" dirty="0" smtClean="0"/>
              <a:t>Synthesize</a:t>
            </a:r>
            <a:r>
              <a:rPr kumimoji="1" lang="zh-CN" altLang="en-US" sz="2000" dirty="0" smtClean="0"/>
              <a:t> </a:t>
            </a:r>
            <a:r>
              <a:rPr kumimoji="1" lang="en-US" altLang="zh-CN" sz="1800" dirty="0" smtClean="0"/>
              <a:t>@synthesize</a:t>
            </a:r>
            <a:r>
              <a:rPr kumimoji="1" lang="zh-CN" altLang="en-US" sz="1800" dirty="0" smtClean="0"/>
              <a:t> 自动实现声明创建的成员变量的</a:t>
            </a:r>
            <a:r>
              <a:rPr kumimoji="1" lang="en-US" altLang="zh-CN" sz="1800" dirty="0" smtClean="0"/>
              <a:t>setter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getter</a:t>
            </a:r>
            <a:r>
              <a:rPr kumimoji="1" lang="zh-CN" altLang="en-US" sz="1800" dirty="0" smtClean="0"/>
              <a:t>方法</a:t>
            </a:r>
          </a:p>
          <a:p>
            <a:pPr marL="342900" indent="-342900">
              <a:buFont typeface="Wingdings" charset="2"/>
              <a:buChar char="l"/>
            </a:pPr>
            <a:endParaRPr kumimoji="1" lang="zh-CN" altLang="en-US" sz="2000" dirty="0"/>
          </a:p>
          <a:p>
            <a:pPr marL="342900" indent="-342900">
              <a:buFont typeface="Wingdings" charset="2"/>
              <a:buChar char="l"/>
            </a:pPr>
            <a:r>
              <a:rPr kumimoji="1" lang="en-US" altLang="zh-CN" sz="2000" smtClean="0"/>
              <a:t>JavaBean</a:t>
            </a:r>
            <a:r>
              <a:rPr kumimoji="1" lang="zh-CN" altLang="en-US" sz="2000" dirty="0" smtClean="0"/>
              <a:t>  </a:t>
            </a:r>
            <a:r>
              <a:rPr kumimoji="1" lang="zh-CN" altLang="en-US" sz="1800" dirty="0" smtClean="0"/>
              <a:t>需要手动添加</a:t>
            </a:r>
            <a:r>
              <a:rPr kumimoji="1" lang="en-US" altLang="zh-CN" sz="1800" dirty="0" smtClean="0"/>
              <a:t>setter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getter</a:t>
            </a:r>
            <a:r>
              <a:rPr kumimoji="1" lang="zh-CN" altLang="en-US" sz="1800" dirty="0" smtClean="0"/>
              <a:t>方法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代码块</a:t>
            </a:r>
            <a:r>
              <a:rPr kumimoji="1" lang="en-US" altLang="zh-CN" dirty="0" smtClean="0"/>
              <a:t>block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block</a:t>
            </a:r>
            <a:r>
              <a:rPr kumimoji="1" lang="zh-CN" altLang="en-US" sz="2000" dirty="0" smtClean="0"/>
              <a:t>是具有匿名功能的内嵌函数。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/>
              <a:t>代码块本质上和其他变量类似。不同的是，代码块存储的数据是一个函数体，你可以向调用标准函数一样，传入参数，并得到返回值。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000" dirty="0" smtClean="0"/>
              <a:t>“ </a:t>
            </a:r>
            <a:r>
              <a:rPr kumimoji="1" lang="en-US" altLang="zh-CN" sz="2000" dirty="0"/>
              <a:t>^</a:t>
            </a:r>
            <a:r>
              <a:rPr kumimoji="1" lang="zh-CN" altLang="en-US" sz="2000" dirty="0" smtClean="0"/>
              <a:t>”是代码块的标识</a:t>
            </a:r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499742"/>
            <a:ext cx="4392488" cy="18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其他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/>
              <a:t>Static</a:t>
            </a:r>
            <a:r>
              <a:rPr kumimoji="1" lang="zh-CN" altLang="en-US" sz="2000" dirty="0" smtClean="0"/>
              <a:t> 静态变量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宏定义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err="1" smtClean="0"/>
              <a:t>const</a:t>
            </a:r>
            <a:r>
              <a:rPr kumimoji="1" lang="zh-CN" altLang="en-US" sz="2000" dirty="0" smtClean="0"/>
              <a:t>常量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/>
              <a:t>final</a:t>
            </a:r>
            <a:r>
              <a:rPr kumimoji="1" lang="zh-CN" altLang="en-US" sz="2000" dirty="0" smtClean="0"/>
              <a:t>关键字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/>
              <a:t>Id</a:t>
            </a:r>
            <a:endParaRPr kumimoji="1" lang="zh-CN" altLang="en-US" sz="20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变量方法的权限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50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内存管理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en-US" altLang="zh-CN" sz="2000" dirty="0" smtClean="0"/>
              <a:t>Java</a:t>
            </a:r>
            <a:r>
              <a:rPr kumimoji="1" lang="zh-CN" altLang="en-US" sz="2000" dirty="0" smtClean="0"/>
              <a:t>  通过垃圾回收机制</a:t>
            </a:r>
            <a:r>
              <a:rPr lang="da-DK" altLang="zh-CN" sz="2000" dirty="0"/>
              <a:t>GC</a:t>
            </a:r>
            <a:r>
              <a:rPr lang="zh-CN" altLang="da-DK" sz="2000" dirty="0"/>
              <a:t>（</a:t>
            </a:r>
            <a:r>
              <a:rPr lang="da-DK" altLang="zh-CN" sz="2000" dirty="0"/>
              <a:t>Garbage Collection</a:t>
            </a:r>
            <a:r>
              <a:rPr lang="zh-CN" altLang="da-DK" sz="2000" dirty="0"/>
              <a:t>）</a:t>
            </a:r>
            <a:r>
              <a:rPr kumimoji="1" lang="zh-CN" altLang="en-US" sz="2000" dirty="0" smtClean="0"/>
              <a:t>进行内存管理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/>
              <a:t>GC</a:t>
            </a:r>
            <a:r>
              <a:rPr lang="zh-CN" altLang="en-US" sz="2000" dirty="0"/>
              <a:t>通过确定对象是否被活动对象引用来确定是否收集该</a:t>
            </a:r>
            <a:r>
              <a:rPr lang="zh-CN" altLang="en-US" sz="2000" dirty="0" smtClean="0"/>
              <a:t>对象</a:t>
            </a: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/>
              <a:t>两种常用的方法是引用计数和对象引用</a:t>
            </a:r>
            <a:r>
              <a:rPr lang="zh-CN" altLang="en-US" sz="2000" dirty="0" smtClean="0"/>
              <a:t>遍历</a:t>
            </a:r>
          </a:p>
          <a:p>
            <a:pPr marL="342900" indent="-342900">
              <a:buFont typeface="Wingdings" charset="2"/>
              <a:buChar char="l"/>
            </a:pPr>
            <a:endParaRPr kumimoji="1" lang="zh-CN" altLang="en-US" sz="2000" dirty="0"/>
          </a:p>
          <a:p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0" y="2067694"/>
            <a:ext cx="7239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内存管理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err="1" smtClean="0"/>
              <a:t>objc</a:t>
            </a:r>
            <a:r>
              <a:rPr kumimoji="1" lang="zh-CN" altLang="en-US" sz="2000" dirty="0" smtClean="0"/>
              <a:t>中通过引用计数（</a:t>
            </a:r>
            <a:r>
              <a:rPr kumimoji="1" lang="en-US" altLang="zh-CN" sz="2000" dirty="0" smtClean="0"/>
              <a:t>reference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counting</a:t>
            </a:r>
            <a:r>
              <a:rPr kumimoji="1" lang="zh-CN" altLang="en-US" sz="2000" dirty="0" smtClean="0"/>
              <a:t>）来进行内存管理。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每个对象都有一个与之相关的整数，叫</a:t>
            </a:r>
            <a:r>
              <a:rPr kumimoji="1" lang="zh-CN" altLang="en-US" sz="2000" b="1" i="1" dirty="0" smtClean="0">
                <a:solidFill>
                  <a:srgbClr val="FF0000"/>
                </a:solidFill>
              </a:rPr>
              <a:t>引用计数</a:t>
            </a:r>
            <a:r>
              <a:rPr kumimoji="1" lang="zh-CN" altLang="en-US" sz="2000" dirty="0" smtClean="0"/>
              <a:t>。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当使用</a:t>
            </a:r>
            <a:r>
              <a:rPr kumimoji="1" lang="en-US" altLang="zh-CN" sz="2000" dirty="0" err="1" smtClean="0"/>
              <a:t>alloc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new</a:t>
            </a:r>
            <a:r>
              <a:rPr kumimoji="1" lang="zh-CN" altLang="en-US" sz="2000" dirty="0" smtClean="0"/>
              <a:t>方法或者通过</a:t>
            </a:r>
            <a:r>
              <a:rPr kumimoji="1" lang="en-US" altLang="zh-CN" sz="2000" dirty="0" smtClean="0"/>
              <a:t>copy</a:t>
            </a:r>
            <a:r>
              <a:rPr kumimoji="1" lang="zh-CN" altLang="en-US" sz="2000" dirty="0" smtClean="0"/>
              <a:t>消息创建一个对象时，对象的保留计数器值被设置为</a:t>
            </a:r>
            <a:r>
              <a:rPr kumimoji="1" lang="en-US" altLang="zh-CN" sz="2000" dirty="0" smtClean="0"/>
              <a:t>1</a:t>
            </a:r>
            <a:endParaRPr kumimoji="1" lang="zh-CN" altLang="en-US" sz="20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增加引用＋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  减少引用</a:t>
            </a:r>
            <a:r>
              <a:rPr kumimoji="1" lang="en-US" altLang="zh-CN" sz="2000" dirty="0" smtClean="0"/>
              <a:t>—1</a:t>
            </a:r>
            <a:r>
              <a:rPr kumimoji="1" lang="zh-CN" altLang="en-US" sz="2000" dirty="0" smtClean="0"/>
              <a:t> 为</a:t>
            </a:r>
            <a:r>
              <a:rPr kumimoji="1" lang="en-US" altLang="zh-CN" sz="2000" dirty="0" smtClean="0"/>
              <a:t>0</a:t>
            </a:r>
            <a:r>
              <a:rPr kumimoji="1" lang="zh-CN" altLang="en-US" sz="2000" dirty="0" smtClean="0"/>
              <a:t>的时候被</a:t>
            </a:r>
            <a:r>
              <a:rPr kumimoji="1" lang="zh-CN" altLang="en-US" sz="2000" dirty="0" smtClean="0"/>
              <a:t>销毁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内存管理有以下几个原则</a:t>
            </a:r>
          </a:p>
          <a:p>
            <a:pPr marL="742950" lvl="1" indent="-457200">
              <a:buFont typeface="Arial" charset="0"/>
              <a:buChar char="•"/>
            </a:pPr>
            <a:r>
              <a:rPr kumimoji="1" lang="zh-CN" altLang="en-US" sz="1200" dirty="0" smtClean="0"/>
              <a:t>任何你创建的对象你都获得其所有权</a:t>
            </a:r>
          </a:p>
          <a:p>
            <a:pPr marL="742950" lvl="1" indent="-457200">
              <a:buFont typeface="Arial" charset="0"/>
              <a:buChar char="•"/>
            </a:pPr>
            <a:r>
              <a:rPr kumimoji="1" lang="zh-CN" altLang="en-US" sz="1200" dirty="0" smtClean="0"/>
              <a:t>通过</a:t>
            </a:r>
            <a:r>
              <a:rPr kumimoji="1" lang="en-US" altLang="zh-CN" sz="1200" dirty="0" smtClean="0"/>
              <a:t>retain</a:t>
            </a:r>
            <a:r>
              <a:rPr kumimoji="1" lang="zh-CN" altLang="en-US" sz="1200" dirty="0" smtClean="0"/>
              <a:t>获得对象所有权</a:t>
            </a:r>
          </a:p>
          <a:p>
            <a:pPr marL="742950" lvl="1" indent="-457200">
              <a:buFont typeface="Arial" charset="0"/>
              <a:buChar char="•"/>
            </a:pPr>
            <a:r>
              <a:rPr kumimoji="1" lang="zh-CN" altLang="en-US" sz="1200" dirty="0" smtClean="0"/>
              <a:t>如果你不需要一个对象了，你必须释放所有权</a:t>
            </a:r>
          </a:p>
          <a:p>
            <a:pPr marL="742950" lvl="1" indent="-457200">
              <a:buFont typeface="Arial" charset="0"/>
              <a:buChar char="•"/>
            </a:pPr>
            <a:r>
              <a:rPr kumimoji="1" lang="zh-CN" altLang="en-US" sz="1200" dirty="0" smtClean="0"/>
              <a:t>你不能释放你没有所有权的对象</a:t>
            </a:r>
            <a:endParaRPr kumimoji="1" lang="zh-CN" altLang="en-US" sz="1200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zh-CN" altLang="en-US" sz="2000" dirty="0" smtClean="0"/>
              <a:t>自动引用计数</a:t>
            </a:r>
            <a:r>
              <a:rPr kumimoji="1" lang="zh-CN" altLang="en-US" sz="2000" dirty="0" smtClean="0"/>
              <a:t>（</a:t>
            </a:r>
            <a:r>
              <a:rPr kumimoji="1" lang="en-US" altLang="zh-CN" sz="2000" dirty="0" smtClean="0"/>
              <a:t>ARC</a:t>
            </a:r>
            <a:r>
              <a:rPr kumimoji="1" lang="zh-CN" altLang="en-US" sz="2000" dirty="0" smtClean="0"/>
              <a:t>）</a:t>
            </a:r>
            <a:endParaRPr kumimoji="1" lang="zh-CN" altLang="en-US" sz="2000" dirty="0" smtClean="0"/>
          </a:p>
          <a:p>
            <a:pPr marL="457200" indent="-457200">
              <a:buFont typeface="Arial" charset="0"/>
              <a:buChar char="•"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057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内存管理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6779" y="619408"/>
            <a:ext cx="7157797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Android</a:t>
            </a:r>
            <a:r>
              <a:rPr kumimoji="1" lang="en-US" altLang="en-US" dirty="0"/>
              <a:t> </a:t>
            </a:r>
            <a:r>
              <a:rPr kumimoji="1" lang="en-US" altLang="en-US" dirty="0" err="1" smtClean="0"/>
              <a:t>vs</a:t>
            </a:r>
            <a:r>
              <a:rPr kumimoji="1" lang="en-US" altLang="en-US" dirty="0" smtClean="0"/>
              <a:t> </a:t>
            </a:r>
            <a:r>
              <a:rPr kumimoji="1" lang="en-US" altLang="zh-CN" dirty="0" smtClean="0"/>
              <a:t>IOS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 descr="95123045.jp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 b="97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641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iOS </a:t>
            </a:r>
            <a:r>
              <a:rPr lang="zh-CN" altLang="en-US" dirty="0"/>
              <a:t>与 </a:t>
            </a:r>
            <a:r>
              <a:rPr lang="en-US" altLang="zh-CN" dirty="0"/>
              <a:t>Android </a:t>
            </a:r>
            <a:r>
              <a:rPr lang="zh-CN" altLang="en-US" dirty="0"/>
              <a:t>生命周期</a:t>
            </a:r>
            <a:r>
              <a:rPr lang="zh-CN" altLang="en-US" dirty="0" smtClean="0"/>
              <a:t>对比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97" y="619408"/>
            <a:ext cx="3295385" cy="3954462"/>
          </a:xfrm>
        </p:spPr>
      </p:pic>
    </p:spTree>
    <p:extLst>
      <p:ext uri="{BB962C8B-B14F-4D97-AF65-F5344CB8AC3E}">
        <p14:creationId xmlns:p14="http://schemas.microsoft.com/office/powerpoint/2010/main" val="18621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生命周期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60" y="725488"/>
            <a:ext cx="3060729" cy="3954462"/>
          </a:xfrm>
        </p:spPr>
      </p:pic>
    </p:spTree>
    <p:extLst>
      <p:ext uri="{BB962C8B-B14F-4D97-AF65-F5344CB8AC3E}">
        <p14:creationId xmlns:p14="http://schemas.microsoft.com/office/powerpoint/2010/main" val="1500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应用第一次启动时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/>
              <a:t>ios</a:t>
            </a: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android</a:t>
            </a: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0" y="1131590"/>
            <a:ext cx="87884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0" y="2672695"/>
            <a:ext cx="9004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Objective-C</a:t>
            </a:r>
            <a:r>
              <a:rPr kumimoji="1" lang="zh-CN" altLang="en-US" dirty="0" smtClean="0"/>
              <a:t>的对比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从以下几个方面看他们之间的区别：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400" dirty="0" smtClean="0"/>
              <a:t>语法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400" dirty="0" smtClean="0"/>
              <a:t>内存管理</a:t>
            </a:r>
          </a:p>
          <a:p>
            <a:endParaRPr kumimoji="1"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应用进入后台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/>
              <a:t>ios</a:t>
            </a: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android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2" y="1347614"/>
            <a:ext cx="8775700" cy="40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931790"/>
            <a:ext cx="8724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应用从后台进入前台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err="1" smtClean="0"/>
              <a:t>ios</a:t>
            </a:r>
            <a:endParaRPr kumimoji="1" lang="zh-CN" altLang="en-US" sz="2000" dirty="0" smtClean="0"/>
          </a:p>
          <a:p>
            <a:pPr marL="457200" indent="-457200">
              <a:buFont typeface="Arial" charset="0"/>
              <a:buChar char="•"/>
            </a:pPr>
            <a:endParaRPr kumimoji="1" lang="zh-CN" altLang="en-US" sz="2000" dirty="0"/>
          </a:p>
          <a:p>
            <a:pPr marL="457200" indent="-457200">
              <a:buFont typeface="Arial" charset="0"/>
              <a:buChar char="•"/>
            </a:pPr>
            <a:endParaRPr kumimoji="1" lang="zh-CN" altLang="en-US" sz="2000" dirty="0" smtClean="0"/>
          </a:p>
          <a:p>
            <a:pPr marL="457200" indent="-457200">
              <a:buFont typeface="Arial" charset="0"/>
              <a:buChar char="•"/>
            </a:pPr>
            <a:endParaRPr kumimoji="1" lang="zh-CN" altLang="en-US" sz="2000" dirty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/>
              <a:t>android</a:t>
            </a:r>
            <a:endParaRPr kumimoji="1"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31590"/>
            <a:ext cx="8750300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" y="2931790"/>
            <a:ext cx="9080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完全退出应用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err="1" smtClean="0"/>
              <a:t>ios</a:t>
            </a: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 smtClean="0"/>
          </a:p>
          <a:p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000" dirty="0" smtClean="0"/>
              <a:t>android</a:t>
            </a:r>
            <a:endParaRPr kumimoji="1" lang="zh-CN" altLang="en-US" sz="2000" dirty="0" smtClean="0"/>
          </a:p>
          <a:p>
            <a:pPr marL="342900" indent="-342900">
              <a:buFont typeface="Arial" charset="0"/>
              <a:buChar char="•"/>
            </a:pP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03598"/>
            <a:ext cx="8458200" cy="97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8" y="2668716"/>
            <a:ext cx="8357994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Thanks!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语法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基本数据类型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循环控制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类（</a:t>
            </a:r>
            <a:r>
              <a:rPr kumimoji="1" lang="en-US" altLang="zh-CN" sz="1800" dirty="0" smtClean="0"/>
              <a:t>class</a:t>
            </a:r>
            <a:r>
              <a:rPr kumimoji="1" lang="zh-CN" altLang="en-US" sz="1800" dirty="0" smtClean="0"/>
              <a:t>）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/>
              <a:t>继承关系和</a:t>
            </a:r>
            <a:r>
              <a:rPr kumimoji="1" lang="zh-CN" altLang="en-US" sz="1800" dirty="0" smtClean="0"/>
              <a:t>接口</a:t>
            </a:r>
            <a:r>
              <a:rPr kumimoji="1" lang="en-US" altLang="zh-CN" sz="1800" dirty="0" smtClean="0"/>
              <a:t>(</a:t>
            </a:r>
            <a:r>
              <a:rPr kumimoji="1" lang="zh-CN" altLang="en-US" sz="1800" dirty="0" smtClean="0"/>
              <a:t>协议</a:t>
            </a:r>
            <a:r>
              <a:rPr kumimoji="1" lang="en-US" altLang="zh-CN" sz="1800" dirty="0" smtClean="0"/>
              <a:t>)</a:t>
            </a:r>
            <a:r>
              <a:rPr kumimoji="1" lang="zh-CN" altLang="en-US" sz="1800" dirty="0" smtClean="0"/>
              <a:t>实现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方法调用和消息发送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数组和集合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文件的读写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委托与监听机制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空指针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800" dirty="0" smtClean="0"/>
              <a:t>Property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smtClean="0"/>
              <a:t>Synthesize</a:t>
            </a:r>
            <a:endParaRPr kumimoji="1" lang="zh-CN" alt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800" dirty="0" smtClean="0"/>
              <a:t>代码块</a:t>
            </a:r>
            <a:r>
              <a:rPr kumimoji="1" lang="en-US" altLang="zh-CN" sz="1800" dirty="0" smtClean="0"/>
              <a:t>block</a:t>
            </a:r>
            <a:endParaRPr kumimoji="1" lang="zh-CN" altLang="en-US" sz="18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18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基本数据类型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33615" y="716104"/>
            <a:ext cx="5352159" cy="395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循环控制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2553" y="716104"/>
            <a:ext cx="4079867" cy="39544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84" y="752836"/>
            <a:ext cx="3687789" cy="13738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958" y="2859782"/>
            <a:ext cx="4432489" cy="10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类的定义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smtClean="0"/>
              <a:t>Java</a:t>
            </a:r>
            <a:r>
              <a:rPr kumimoji="1" lang="zh-CN" altLang="en-US" sz="1600" dirty="0" smtClean="0"/>
              <a:t>类的定义：使用</a:t>
            </a:r>
            <a:r>
              <a:rPr kumimoji="1" lang="en-US" altLang="zh-CN" sz="1600" dirty="0" smtClean="0"/>
              <a:t>class</a:t>
            </a:r>
            <a:r>
              <a:rPr kumimoji="1" lang="zh-CN" altLang="en-US" sz="1600" dirty="0" smtClean="0"/>
              <a:t>关键字</a:t>
            </a:r>
          </a:p>
          <a:p>
            <a:endParaRPr kumimoji="1" lang="zh-CN" altLang="en-US" sz="1600" dirty="0" smtClean="0"/>
          </a:p>
          <a:p>
            <a:endParaRPr kumimoji="1" lang="zh-CN" altLang="en-US" sz="1600" dirty="0"/>
          </a:p>
          <a:p>
            <a:endParaRPr kumimoji="1" lang="zh-CN" altLang="en-US" sz="1600" dirty="0" smtClean="0"/>
          </a:p>
          <a:p>
            <a:r>
              <a:rPr kumimoji="1" lang="en-US" altLang="zh-CN" sz="1600" dirty="0" smtClean="0"/>
              <a:t>OC</a:t>
            </a:r>
            <a:r>
              <a:rPr kumimoji="1" lang="zh-CN" altLang="en-US" sz="1600" dirty="0" smtClean="0"/>
              <a:t>中类的定义：</a:t>
            </a:r>
          </a:p>
          <a:p>
            <a:r>
              <a:rPr kumimoji="1" lang="en-US" altLang="zh-CN" sz="1600" dirty="0" smtClean="0"/>
              <a:t>.h</a:t>
            </a:r>
            <a:r>
              <a:rPr kumimoji="1" lang="zh-CN" altLang="en-US" sz="1600" dirty="0" smtClean="0"/>
              <a:t>和</a:t>
            </a:r>
            <a:r>
              <a:rPr kumimoji="1" lang="en-US" altLang="zh-CN" sz="1600" dirty="0" smtClean="0"/>
              <a:t>.m</a:t>
            </a:r>
            <a:r>
              <a:rPr kumimoji="1" lang="zh-CN" altLang="en-US" sz="1600" dirty="0" smtClean="0"/>
              <a:t>分别定义和实现类  </a:t>
            </a:r>
            <a:r>
              <a:rPr kumimoji="1" lang="en-US" altLang="zh-CN" sz="1600" dirty="0" smtClean="0"/>
              <a:t>@interface</a:t>
            </a:r>
            <a:r>
              <a:rPr kumimoji="1" lang="zh-CN" altLang="en-US" sz="1600" dirty="0" smtClean="0"/>
              <a:t>定义  </a:t>
            </a:r>
            <a:r>
              <a:rPr kumimoji="1" lang="en-US" altLang="zh-CN" sz="1600" dirty="0" smtClean="0"/>
              <a:t>@implementation</a:t>
            </a:r>
            <a:r>
              <a:rPr kumimoji="1" lang="zh-CN" altLang="en-US" sz="1600" dirty="0" smtClean="0"/>
              <a:t> 实现</a:t>
            </a:r>
          </a:p>
          <a:p>
            <a:r>
              <a:rPr kumimoji="1" lang="en-US" altLang="zh-CN" sz="1600" dirty="0" smtClean="0"/>
              <a:t>.h</a:t>
            </a:r>
            <a:r>
              <a:rPr kumimoji="1" lang="zh-CN" altLang="en-US" sz="1600" dirty="0" smtClean="0"/>
              <a:t>中： 					</a:t>
            </a:r>
            <a:r>
              <a:rPr kumimoji="1" lang="en-US" altLang="zh-CN" sz="1600" dirty="0" smtClean="0"/>
              <a:t>.m</a:t>
            </a:r>
            <a:r>
              <a:rPr kumimoji="1" lang="zh-CN" altLang="en-US" sz="1600" dirty="0" smtClean="0"/>
              <a:t>中：</a:t>
            </a:r>
            <a:endParaRPr kumimoji="1"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72" y="1059582"/>
            <a:ext cx="2898140" cy="6746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87774"/>
            <a:ext cx="3384376" cy="1437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887" y="2787773"/>
            <a:ext cx="3293505" cy="14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类的声明</a:t>
            </a:r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2015 MoboTap Inc. All Rights Reserved. 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5616" y="1131590"/>
            <a:ext cx="67437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00A8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2090</Words>
  <Application>Microsoft Macintosh PowerPoint</Application>
  <PresentationFormat>全屏显示(16:9)</PresentationFormat>
  <Paragraphs>270</Paragraphs>
  <Slides>43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Calibri</vt:lpstr>
      <vt:lpstr>Meiryo UI</vt:lpstr>
      <vt:lpstr>Segoe Media Center Light</vt:lpstr>
      <vt:lpstr>Segoe UI</vt:lpstr>
      <vt:lpstr>Segoe UI Light</vt:lpstr>
      <vt:lpstr>Wingdings</vt:lpstr>
      <vt:lpstr>宋体</vt:lpstr>
      <vt:lpstr>Arial</vt:lpstr>
      <vt:lpstr>Office 主题</vt:lpstr>
      <vt:lpstr>Java and Objective-C</vt:lpstr>
      <vt:lpstr>概述</vt:lpstr>
      <vt:lpstr>PowerPoint 演示文稿</vt:lpstr>
      <vt:lpstr>Java与Objective-C的对比</vt:lpstr>
      <vt:lpstr>语法</vt:lpstr>
      <vt:lpstr>基本数据类型</vt:lpstr>
      <vt:lpstr>循环控制</vt:lpstr>
      <vt:lpstr>类的定义</vt:lpstr>
      <vt:lpstr>类的声明</vt:lpstr>
      <vt:lpstr>类的继承和接口实现</vt:lpstr>
      <vt:lpstr>类的创建</vt:lpstr>
      <vt:lpstr>Object类和NSObject类</vt:lpstr>
      <vt:lpstr>继承关系和接口实现</vt:lpstr>
      <vt:lpstr>继承关系和接口实现</vt:lpstr>
      <vt:lpstr>方法调用和消息发送</vt:lpstr>
      <vt:lpstr>方法的声明</vt:lpstr>
      <vt:lpstr>数组与集合</vt:lpstr>
      <vt:lpstr>数组与集合</vt:lpstr>
      <vt:lpstr>数组与集合</vt:lpstr>
      <vt:lpstr>self this super关键字</vt:lpstr>
      <vt:lpstr>this 关键字</vt:lpstr>
      <vt:lpstr>PowerPoint 演示文稿</vt:lpstr>
      <vt:lpstr>Super关键字的使用</vt:lpstr>
      <vt:lpstr>文件的读写</vt:lpstr>
      <vt:lpstr>监听与委托代理</vt:lpstr>
      <vt:lpstr>Java</vt:lpstr>
      <vt:lpstr>Objc 委托代理</vt:lpstr>
      <vt:lpstr>空指针</vt:lpstr>
      <vt:lpstr>空指针</vt:lpstr>
      <vt:lpstr>Property Synthesize</vt:lpstr>
      <vt:lpstr>代码块block</vt:lpstr>
      <vt:lpstr>其他</vt:lpstr>
      <vt:lpstr>内存管理</vt:lpstr>
      <vt:lpstr>内存管理</vt:lpstr>
      <vt:lpstr>内存管理</vt:lpstr>
      <vt:lpstr>Android vs IOS</vt:lpstr>
      <vt:lpstr>iOS 与 Android 生命周期对比</vt:lpstr>
      <vt:lpstr>Android生命周期</vt:lpstr>
      <vt:lpstr>应用第一次启动时</vt:lpstr>
      <vt:lpstr>应用进入后台</vt:lpstr>
      <vt:lpstr>应用从后台进入前台</vt:lpstr>
      <vt:lpstr>完全退出应用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Yahoo Search Weekly Update</dc:title>
  <dc:creator>Quan Yuan(PM)</dc:creator>
  <cp:lastModifiedBy>lyang@bainainfo.com</cp:lastModifiedBy>
  <cp:revision>621</cp:revision>
  <dcterms:created xsi:type="dcterms:W3CDTF">2014-07-25T06:57:36Z</dcterms:created>
  <dcterms:modified xsi:type="dcterms:W3CDTF">2015-08-11T07:46:40Z</dcterms:modified>
</cp:coreProperties>
</file>